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media/image23.jpg" ContentType="image/png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0" r:id="rId1"/>
  </p:sldMasterIdLst>
  <p:notesMasterIdLst>
    <p:notesMasterId r:id="rId37"/>
  </p:notesMasterIdLst>
  <p:sldIdLst>
    <p:sldId id="256" r:id="rId2"/>
    <p:sldId id="257" r:id="rId3"/>
    <p:sldId id="258" r:id="rId4"/>
    <p:sldId id="278" r:id="rId5"/>
    <p:sldId id="259" r:id="rId6"/>
    <p:sldId id="276" r:id="rId7"/>
    <p:sldId id="260" r:id="rId8"/>
    <p:sldId id="261" r:id="rId9"/>
    <p:sldId id="262" r:id="rId10"/>
    <p:sldId id="263" r:id="rId11"/>
    <p:sldId id="289" r:id="rId12"/>
    <p:sldId id="291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87" r:id="rId22"/>
    <p:sldId id="288" r:id="rId23"/>
    <p:sldId id="272" r:id="rId24"/>
    <p:sldId id="279" r:id="rId25"/>
    <p:sldId id="280" r:id="rId26"/>
    <p:sldId id="273" r:id="rId27"/>
    <p:sldId id="281" r:id="rId28"/>
    <p:sldId id="282" r:id="rId29"/>
    <p:sldId id="274" r:id="rId30"/>
    <p:sldId id="283" r:id="rId31"/>
    <p:sldId id="284" r:id="rId32"/>
    <p:sldId id="285" r:id="rId33"/>
    <p:sldId id="286" r:id="rId34"/>
    <p:sldId id="290" r:id="rId35"/>
    <p:sldId id="27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41" d="100"/>
          <a:sy n="141" d="100"/>
        </p:scale>
        <p:origin x="-1926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US"/>
              <a:t>Click to edit the notes format</a:t>
            </a:r>
            <a:endParaRPr/>
          </a:p>
        </p:txBody>
      </p:sp>
      <p:sp>
        <p:nvSpPr>
          <p:cNvPr id="16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US"/>
              <a:t>&lt;header&gt;</a:t>
            </a:r>
            <a:endParaRPr/>
          </a:p>
        </p:txBody>
      </p:sp>
      <p:sp>
        <p:nvSpPr>
          <p:cNvPr id="163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en-US"/>
              <a:t>&lt;date/time&gt;</a:t>
            </a:r>
            <a:endParaRPr/>
          </a:p>
        </p:txBody>
      </p:sp>
      <p:sp>
        <p:nvSpPr>
          <p:cNvPr id="164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en-US"/>
              <a:t>&lt;footer&gt;</a:t>
            </a:r>
            <a:endParaRPr/>
          </a:p>
        </p:txBody>
      </p:sp>
      <p:sp>
        <p:nvSpPr>
          <p:cNvPr id="165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4171F171-11B1-41A1-A1C1-A12121B13171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697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273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115101D1-B161-41C1-91A1-C1A12121F161}" type="slidenum">
              <a:rPr lang="en-US">
                <a:solidFill>
                  <a:srgbClr val="FFFFFF"/>
                </a:solidFill>
                <a:latin typeface="+mn-lt"/>
                <a:ea typeface="+mn-ea"/>
              </a:rPr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dirty="0"/>
          </a:p>
        </p:txBody>
      </p:sp>
      <p:sp>
        <p:nvSpPr>
          <p:cNvPr id="289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0101F191-11E1-4111-8161-F1E10141E121}" type="slidenum">
              <a:rPr lang="en-US">
                <a:solidFill>
                  <a:srgbClr val="FFFFFF"/>
                </a:solidFill>
                <a:latin typeface="+mn-lt"/>
                <a:ea typeface="+mn-ea"/>
              </a:rPr>
              <a:t>17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dirty="0"/>
          </a:p>
        </p:txBody>
      </p:sp>
      <p:sp>
        <p:nvSpPr>
          <p:cNvPr id="291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31219171-C141-4171-A111-31D1C1E11171}" type="slidenum">
              <a:rPr lang="en-US">
                <a:solidFill>
                  <a:srgbClr val="FFFFFF"/>
                </a:solidFill>
                <a:latin typeface="+mn-lt"/>
                <a:ea typeface="+mn-ea"/>
              </a:rPr>
              <a:t>18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dirty="0"/>
          </a:p>
        </p:txBody>
      </p:sp>
      <p:sp>
        <p:nvSpPr>
          <p:cNvPr id="293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00A1C141-9101-41D1-A141-6171A1511131}" type="slidenum">
              <a:rPr lang="en-US">
                <a:solidFill>
                  <a:srgbClr val="FFFFFF"/>
                </a:solidFill>
                <a:latin typeface="+mn-lt"/>
                <a:ea typeface="+mn-ea"/>
              </a:rPr>
              <a:t>19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dirty="0"/>
          </a:p>
        </p:txBody>
      </p:sp>
      <p:sp>
        <p:nvSpPr>
          <p:cNvPr id="295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61713141-A131-41B1-9111-21D1319111A1}" type="slidenum">
              <a:rPr lang="en-US">
                <a:solidFill>
                  <a:srgbClr val="FFFFFF"/>
                </a:solidFill>
                <a:latin typeface="+mn-lt"/>
                <a:ea typeface="+mn-ea"/>
              </a:rPr>
              <a:t>20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dirty="0"/>
          </a:p>
        </p:txBody>
      </p:sp>
      <p:sp>
        <p:nvSpPr>
          <p:cNvPr id="297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E161F1E1-D131-41F1-B191-C121F1811171}" type="slidenum">
              <a:rPr lang="en-US">
                <a:solidFill>
                  <a:srgbClr val="FFFFFF"/>
                </a:solidFill>
                <a:latin typeface="+mn-lt"/>
                <a:ea typeface="+mn-ea"/>
              </a:rPr>
              <a:t>23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dirty="0"/>
          </a:p>
        </p:txBody>
      </p:sp>
      <p:sp>
        <p:nvSpPr>
          <p:cNvPr id="299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B10111C1-1121-4171-B121-D1015121B171}" type="slidenum">
              <a:rPr lang="en-US">
                <a:solidFill>
                  <a:srgbClr val="FFFFFF"/>
                </a:solidFill>
                <a:latin typeface="+mn-lt"/>
                <a:ea typeface="+mn-ea"/>
              </a:rPr>
              <a:t>26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dirty="0"/>
          </a:p>
        </p:txBody>
      </p:sp>
      <p:sp>
        <p:nvSpPr>
          <p:cNvPr id="301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B1C16101-E1F1-41B1-8161-6171C1C1F1A1}" type="slidenum">
              <a:rPr lang="en-US">
                <a:solidFill>
                  <a:srgbClr val="FFFFFF"/>
                </a:solidFill>
                <a:latin typeface="+mn-lt"/>
                <a:ea typeface="+mn-ea"/>
              </a:rPr>
              <a:t>29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dirty="0"/>
          </a:p>
        </p:txBody>
      </p:sp>
      <p:sp>
        <p:nvSpPr>
          <p:cNvPr id="275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B101F151-71F1-4111-9181-F1A131D1B141}" type="slidenum">
              <a:rPr lang="en-US">
                <a:solidFill>
                  <a:srgbClr val="FFFFFF"/>
                </a:solidFill>
                <a:latin typeface="+mn-lt"/>
                <a:ea typeface="+mn-ea"/>
              </a:rPr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dirty="0"/>
          </a:p>
        </p:txBody>
      </p:sp>
      <p:sp>
        <p:nvSpPr>
          <p:cNvPr id="277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41B1B1C1-F141-41A1-9131-A1C131F12181}" type="slidenum">
              <a:rPr lang="en-US">
                <a:solidFill>
                  <a:srgbClr val="FFFFFF"/>
                </a:solidFill>
                <a:latin typeface="+mn-lt"/>
                <a:ea typeface="+mn-ea"/>
              </a:rPr>
              <a:t>5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305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A1B191A1-2101-4171-B141-A1110101E181}" type="slidenum">
              <a:rPr lang="en-US">
                <a:solidFill>
                  <a:srgbClr val="FFFFFF"/>
                </a:solidFill>
                <a:latin typeface="+mn-lt"/>
                <a:ea typeface="+mn-ea"/>
              </a:rPr>
              <a:t>6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dirty="0"/>
          </a:p>
        </p:txBody>
      </p:sp>
      <p:sp>
        <p:nvSpPr>
          <p:cNvPr id="279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51A14131-C191-4161-91A1-8181A101E1C1}" type="slidenum">
              <a:rPr lang="en-US">
                <a:solidFill>
                  <a:srgbClr val="FFFFFF"/>
                </a:solidFill>
                <a:latin typeface="+mn-lt"/>
                <a:ea typeface="+mn-ea"/>
              </a:rPr>
              <a:t>8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dirty="0"/>
          </a:p>
        </p:txBody>
      </p:sp>
      <p:sp>
        <p:nvSpPr>
          <p:cNvPr id="281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71810071-71D1-4171-9131-81C151D121C1}" type="slidenum">
              <a:rPr lang="en-US">
                <a:solidFill>
                  <a:srgbClr val="FFFFFF"/>
                </a:solidFill>
                <a:latin typeface="+mn-lt"/>
                <a:ea typeface="+mn-ea"/>
              </a:rPr>
              <a:t>9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dirty="0"/>
          </a:p>
        </p:txBody>
      </p:sp>
      <p:sp>
        <p:nvSpPr>
          <p:cNvPr id="283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71F1A1B1-2141-4121-A1E1-813141F12111}" type="slidenum">
              <a:rPr lang="en-US">
                <a:solidFill>
                  <a:srgbClr val="FFFFFF"/>
                </a:solidFill>
                <a:latin typeface="+mn-lt"/>
                <a:ea typeface="+mn-ea"/>
              </a:rPr>
              <a:t>14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dirty="0"/>
          </a:p>
        </p:txBody>
      </p:sp>
      <p:sp>
        <p:nvSpPr>
          <p:cNvPr id="285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4181D161-6191-4111-81D1-61015131E111}" type="slidenum">
              <a:rPr lang="en-US">
                <a:solidFill>
                  <a:srgbClr val="FFFFFF"/>
                </a:solidFill>
                <a:latin typeface="+mn-lt"/>
                <a:ea typeface="+mn-ea"/>
              </a:rPr>
              <a:t>15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dirty="0"/>
          </a:p>
        </p:txBody>
      </p:sp>
      <p:sp>
        <p:nvSpPr>
          <p:cNvPr id="287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912111C1-9131-4131-B1E1-1161218111A1}" type="slidenum">
              <a:rPr lang="en-US">
                <a:solidFill>
                  <a:srgbClr val="FFFFFF"/>
                </a:solidFill>
                <a:latin typeface="+mn-lt"/>
                <a:ea typeface="+mn-ea"/>
              </a:rPr>
              <a:t>16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6/10/2015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6/10/2015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6/10/2015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6/10/2015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6/10/2015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6/10/2015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media" Target="../media/media5.wav"/><Relationship Id="rId7" Type="http://schemas.openxmlformats.org/officeDocument/2006/relationships/image" Target="../media/image6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media" Target="../media/media5.wav"/><Relationship Id="rId7" Type="http://schemas.openxmlformats.org/officeDocument/2006/relationships/image" Target="../media/image6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7.wav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audio" Target="../media/media8.wav"/><Relationship Id="rId5" Type="http://schemas.microsoft.com/office/2007/relationships/media" Target="../media/media8.wav"/><Relationship Id="rId4" Type="http://schemas.openxmlformats.org/officeDocument/2006/relationships/audio" Target="../media/media7.wav"/><Relationship Id="rId9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media" Target="../media/media5.wav"/><Relationship Id="rId7" Type="http://schemas.openxmlformats.org/officeDocument/2006/relationships/image" Target="../media/image6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media" Target="../media/media10.wav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0.wav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media" Target="../media/media5.wav"/><Relationship Id="rId7" Type="http://schemas.openxmlformats.org/officeDocument/2006/relationships/image" Target="../media/image6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.wav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media" Target="../media/media5.wav"/><Relationship Id="rId7" Type="http://schemas.openxmlformats.org/officeDocument/2006/relationships/image" Target="../media/image6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.wav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1255680" y="380880"/>
            <a:ext cx="6479640" cy="23007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lIns="45720" tIns="45000" rIns="45720" bIns="45000"/>
          <a:lstStyle/>
          <a:p>
            <a:pPr algn="ctr"/>
            <a:r>
              <a:rPr lang="en-US" sz="6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Welcome </a:t>
            </a:r>
            <a:r>
              <a:rPr lang="en-US" sz="6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to </a:t>
            </a:r>
            <a:r>
              <a:rPr lang="en-US" sz="6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STRUM</a:t>
            </a:r>
            <a:r>
              <a:rPr lang="en-US" sz="6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!</a:t>
            </a:r>
            <a:endParaRPr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7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1752480" y="3031920"/>
            <a:ext cx="5486040" cy="3672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59" y="1748495"/>
            <a:ext cx="7467600" cy="4333933"/>
          </a:xfrm>
          <a:prstGeom prst="rect">
            <a:avLst/>
          </a:prstGeom>
        </p:spPr>
      </p:pic>
      <p:sp>
        <p:nvSpPr>
          <p:cNvPr id="186" name="TextShape 1"/>
          <p:cNvSpPr txBox="1"/>
          <p:nvPr/>
        </p:nvSpPr>
        <p:spPr>
          <a:xfrm>
            <a:off x="1371600" y="152400"/>
            <a:ext cx="6248520" cy="914160"/>
          </a:xfrm>
          <a:prstGeom prst="rect">
            <a:avLst/>
          </a:prstGeom>
        </p:spPr>
        <p:txBody>
          <a:bodyPr lIns="45720" tIns="45000" rIns="45720" bIns="45000" anchor="ctr"/>
          <a:lstStyle/>
          <a:p>
            <a:r>
              <a:rPr lang="en-US" sz="3600" u="sng" dirty="0">
                <a:solidFill>
                  <a:srgbClr val="FFFFFF"/>
                </a:solidFill>
                <a:latin typeface="Franklin Gothic Book"/>
              </a:rPr>
              <a:t>Point System &amp; Bonus Points</a:t>
            </a:r>
            <a:endParaRPr sz="3600" dirty="0"/>
          </a:p>
        </p:txBody>
      </p:sp>
      <p:sp>
        <p:nvSpPr>
          <p:cNvPr id="8" name="Rectangle 7"/>
          <p:cNvSpPr/>
          <p:nvPr/>
        </p:nvSpPr>
        <p:spPr>
          <a:xfrm>
            <a:off x="3862114" y="1924657"/>
            <a:ext cx="1267489" cy="435761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93021" y="1219200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Overall Score Bar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4688" y="6172200"/>
            <a:ext cx="3962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Bonus depends </a:t>
            </a:r>
            <a:r>
              <a:rPr lang="en-US" dirty="0" smtClean="0">
                <a:solidFill>
                  <a:srgbClr val="FFFFFF"/>
                </a:solidFill>
              </a:rPr>
              <a:t>on your </a:t>
            </a:r>
            <a:r>
              <a:rPr lang="en-US" dirty="0">
                <a:solidFill>
                  <a:srgbClr val="FFFFFF"/>
                </a:solidFill>
              </a:rPr>
              <a:t>overall </a:t>
            </a:r>
            <a:r>
              <a:rPr lang="en-US" dirty="0" smtClean="0">
                <a:solidFill>
                  <a:srgbClr val="FFFFFF"/>
                </a:solidFill>
              </a:rPr>
              <a:t>score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08" y="1447800"/>
            <a:ext cx="7742103" cy="44663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9200" y="2976880"/>
            <a:ext cx="1295400" cy="2286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79336" y="2580640"/>
            <a:ext cx="849464" cy="2286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05000" y="2594187"/>
            <a:ext cx="838200" cy="2286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Shape 2"/>
          <p:cNvSpPr txBox="1"/>
          <p:nvPr/>
        </p:nvSpPr>
        <p:spPr>
          <a:xfrm>
            <a:off x="1936660" y="5893631"/>
            <a:ext cx="5070987" cy="964369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US" b="1" dirty="0" smtClean="0">
                <a:solidFill>
                  <a:srgbClr val="17C734"/>
                </a:solidFill>
              </a:rPr>
              <a:t>Green</a:t>
            </a:r>
            <a:r>
              <a:rPr lang="en-US" dirty="0" smtClean="0">
                <a:solidFill>
                  <a:srgbClr val="17C734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means you are safe, </a:t>
            </a:r>
            <a:r>
              <a:rPr lang="en-US" b="1" dirty="0">
                <a:solidFill>
                  <a:srgbClr val="FFFF00"/>
                </a:solidFill>
              </a:rPr>
              <a:t>yellow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means you </a:t>
            </a:r>
            <a:r>
              <a:rPr lang="en-US" dirty="0" smtClean="0">
                <a:solidFill>
                  <a:srgbClr val="FFFFFF"/>
                </a:solidFill>
              </a:rPr>
              <a:t>need to pay </a:t>
            </a:r>
            <a:r>
              <a:rPr lang="en-US" dirty="0">
                <a:solidFill>
                  <a:srgbClr val="FFFFFF"/>
                </a:solidFill>
              </a:rPr>
              <a:t>more attention, </a:t>
            </a:r>
            <a:r>
              <a:rPr lang="en-US" b="1" dirty="0">
                <a:solidFill>
                  <a:srgbClr val="FF0000"/>
                </a:solidFill>
              </a:rPr>
              <a:t>negative red points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means you are </a:t>
            </a:r>
            <a:r>
              <a:rPr lang="en-US" b="1" i="1" u="sng" dirty="0" smtClean="0">
                <a:solidFill>
                  <a:srgbClr val="FFFFFF"/>
                </a:solidFill>
              </a:rPr>
              <a:t>grounded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  <a:endParaRPr lang="en-US" dirty="0">
              <a:solidFill>
                <a:srgbClr val="FFFFFF"/>
              </a:solidFill>
            </a:endParaRPr>
          </a:p>
          <a:p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3302713" y="1143000"/>
            <a:ext cx="2386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Side Task Score Bars</a:t>
            </a:r>
          </a:p>
        </p:txBody>
      </p:sp>
      <p:sp>
        <p:nvSpPr>
          <p:cNvPr id="8" name="TextShape 1"/>
          <p:cNvSpPr txBox="1"/>
          <p:nvPr/>
        </p:nvSpPr>
        <p:spPr>
          <a:xfrm>
            <a:off x="1371600" y="152400"/>
            <a:ext cx="6248520" cy="914160"/>
          </a:xfrm>
          <a:prstGeom prst="rect">
            <a:avLst/>
          </a:prstGeom>
        </p:spPr>
        <p:txBody>
          <a:bodyPr lIns="45720" tIns="45000" rIns="45720" bIns="45000" anchor="ctr"/>
          <a:lstStyle/>
          <a:p>
            <a:r>
              <a:rPr lang="en-US" sz="3600" u="sng" dirty="0">
                <a:solidFill>
                  <a:srgbClr val="FFFFFF"/>
                </a:solidFill>
                <a:latin typeface="Franklin Gothic Book"/>
              </a:rPr>
              <a:t>Point System &amp; Bonus Points</a:t>
            </a:r>
            <a:endParaRPr sz="3600" dirty="0"/>
          </a:p>
        </p:txBody>
      </p:sp>
      <p:sp>
        <p:nvSpPr>
          <p:cNvPr id="9" name="Rectangle 8"/>
          <p:cNvSpPr/>
          <p:nvPr/>
        </p:nvSpPr>
        <p:spPr>
          <a:xfrm>
            <a:off x="3810000" y="2152650"/>
            <a:ext cx="1371600" cy="2667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77000" y="2152650"/>
            <a:ext cx="1295400" cy="2667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74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1371598" y="152400"/>
            <a:ext cx="6248520" cy="914160"/>
          </a:xfrm>
          <a:prstGeom prst="rect">
            <a:avLst/>
          </a:prstGeom>
        </p:spPr>
        <p:txBody>
          <a:bodyPr lIns="45720" tIns="45000" rIns="45720" bIns="45000" anchor="ctr"/>
          <a:lstStyle/>
          <a:p>
            <a:r>
              <a:rPr lang="en-US" sz="3600" u="sng" dirty="0">
                <a:solidFill>
                  <a:srgbClr val="FFFFFF"/>
                </a:solidFill>
                <a:latin typeface="Franklin Gothic Book"/>
              </a:rPr>
              <a:t>Point System &amp; Bonus Points</a:t>
            </a:r>
            <a:endParaRPr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06" y="1373293"/>
            <a:ext cx="7742103" cy="4466339"/>
          </a:xfrm>
          <a:prstGeom prst="rect">
            <a:avLst/>
          </a:prstGeom>
        </p:spPr>
      </p:pic>
      <p:sp>
        <p:nvSpPr>
          <p:cNvPr id="4" name="TextShape 2"/>
          <p:cNvSpPr txBox="1"/>
          <p:nvPr/>
        </p:nvSpPr>
        <p:spPr>
          <a:xfrm>
            <a:off x="1960364" y="5981701"/>
            <a:ext cx="5070987" cy="6858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US" dirty="0" smtClean="0"/>
              <a:t>The screen turns </a:t>
            </a:r>
            <a:r>
              <a:rPr lang="en-US" b="1" dirty="0" smtClean="0">
                <a:solidFill>
                  <a:srgbClr val="FF0000"/>
                </a:solidFill>
              </a:rPr>
              <a:t>red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there is a 4x multiplier to </a:t>
            </a:r>
            <a:r>
              <a:rPr lang="en-US" i="1" dirty="0" smtClean="0"/>
              <a:t>ALL</a:t>
            </a:r>
            <a:r>
              <a:rPr lang="en-US" dirty="0" smtClean="0"/>
              <a:t> points while in this mode.</a:t>
            </a:r>
            <a:endParaRPr lang="en-US" dirty="0"/>
          </a:p>
          <a:p>
            <a:endParaRPr dirty="0"/>
          </a:p>
        </p:txBody>
      </p:sp>
      <p:sp>
        <p:nvSpPr>
          <p:cNvPr id="6" name="TextShape 2"/>
          <p:cNvSpPr txBox="1"/>
          <p:nvPr/>
        </p:nvSpPr>
        <p:spPr>
          <a:xfrm>
            <a:off x="3619556" y="992293"/>
            <a:ext cx="1752601" cy="3810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US" dirty="0" smtClean="0"/>
              <a:t>Stress Mode</a:t>
            </a:r>
            <a:endParaRPr lang="en-US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3274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457200" y="272880"/>
            <a:ext cx="8229240" cy="1142640"/>
          </a:xfrm>
          <a:prstGeom prst="rect">
            <a:avLst/>
          </a:prstGeom>
        </p:spPr>
        <p:txBody>
          <a:bodyPr lIns="45720" tIns="45000" rIns="45720" bIns="45000" anchor="ctr"/>
          <a:lstStyle/>
          <a:p>
            <a:pPr algn="ctr"/>
            <a:r>
              <a:rPr lang="en-US" sz="3600" u="sng" dirty="0">
                <a:solidFill>
                  <a:srgbClr val="FFFFFF"/>
                </a:solidFill>
                <a:latin typeface="Franklin Gothic Book"/>
              </a:rPr>
              <a:t>Missions</a:t>
            </a:r>
            <a:endParaRPr sz="3600" dirty="0"/>
          </a:p>
        </p:txBody>
      </p:sp>
      <p:sp>
        <p:nvSpPr>
          <p:cNvPr id="191" name="TextShape 2"/>
          <p:cNvSpPr txBox="1"/>
          <p:nvPr/>
        </p:nvSpPr>
        <p:spPr>
          <a:xfrm>
            <a:off x="478373" y="1593000"/>
            <a:ext cx="4039920" cy="837720"/>
          </a:xfrm>
          <a:prstGeom prst="rect">
            <a:avLst/>
          </a:prstGeom>
        </p:spPr>
        <p:txBody>
          <a:bodyPr lIns="90000" tIns="45000" rIns="90000" bIns="0" anchor="b"/>
          <a:lstStyle/>
          <a:p>
            <a:pPr algn="ctr"/>
            <a:r>
              <a:rPr lang="en-US" dirty="0">
                <a:latin typeface="Arial"/>
              </a:rPr>
              <a:t>You and your partner control remote vehicles from a command post truck in a coastal city</a:t>
            </a:r>
            <a:r>
              <a:rPr lang="en-US" dirty="0" smtClean="0">
                <a:latin typeface="Arial"/>
              </a:rPr>
              <a:t>. </a:t>
            </a:r>
            <a:endParaRPr dirty="0"/>
          </a:p>
        </p:txBody>
      </p:sp>
      <p:sp>
        <p:nvSpPr>
          <p:cNvPr id="192" name="CustomShape 3"/>
          <p:cNvSpPr/>
          <p:nvPr/>
        </p:nvSpPr>
        <p:spPr>
          <a:xfrm>
            <a:off x="4628963" y="1516560"/>
            <a:ext cx="4204920" cy="9906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US" dirty="0">
                <a:solidFill>
                  <a:srgbClr val="FFFFFF"/>
                </a:solidFill>
                <a:latin typeface="Arial"/>
              </a:rPr>
              <a:t>Each vehicle (ground or aerial) is equipped with a video camera that you will control in order to explore the city.</a:t>
            </a:r>
            <a:endParaRPr dirty="0"/>
          </a:p>
        </p:txBody>
      </p:sp>
      <p:pic>
        <p:nvPicPr>
          <p:cNvPr id="19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62760" y="2502181"/>
            <a:ext cx="3657600" cy="2955764"/>
          </a:xfrm>
          <a:prstGeom prst="rect">
            <a:avLst/>
          </a:prstGeom>
        </p:spPr>
      </p:pic>
      <p:sp>
        <p:nvSpPr>
          <p:cNvPr id="8" name="CustomShape 3"/>
          <p:cNvSpPr/>
          <p:nvPr/>
        </p:nvSpPr>
        <p:spPr>
          <a:xfrm>
            <a:off x="2590800" y="3133518"/>
            <a:ext cx="921491" cy="847072"/>
          </a:xfrm>
          <a:prstGeom prst="ellipse">
            <a:avLst/>
          </a:prstGeom>
          <a:ln w="19080">
            <a:solidFill>
              <a:srgbClr val="FF0000"/>
            </a:solidFill>
            <a:prstDash val="dash"/>
            <a:round/>
          </a:ln>
        </p:spPr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485" y="2726511"/>
            <a:ext cx="4319876" cy="250710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304920" y="304920"/>
            <a:ext cx="8534160" cy="1142640"/>
          </a:xfrm>
          <a:prstGeom prst="rect">
            <a:avLst/>
          </a:prstGeom>
        </p:spPr>
        <p:txBody>
          <a:bodyPr lIns="45720" tIns="45000" rIns="45720" bIns="45000" anchor="ctr"/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Franklin Gothic Book"/>
              </a:rPr>
              <a:t>Missions 1 &amp; 2 - </a:t>
            </a:r>
            <a:r>
              <a:rPr lang="en-US" sz="3600" u="sng" dirty="0">
                <a:solidFill>
                  <a:srgbClr val="FFFFFF"/>
                </a:solidFill>
                <a:latin typeface="Franklin Gothic Book"/>
              </a:rPr>
              <a:t>Checkpoints</a:t>
            </a:r>
            <a:endParaRPr sz="3600" dirty="0"/>
          </a:p>
        </p:txBody>
      </p:sp>
      <p:pic>
        <p:nvPicPr>
          <p:cNvPr id="197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578067" y="1447560"/>
            <a:ext cx="5140840" cy="4759678"/>
          </a:xfrm>
          <a:prstGeom prst="rect">
            <a:avLst/>
          </a:prstGeom>
        </p:spPr>
      </p:pic>
      <p:sp>
        <p:nvSpPr>
          <p:cNvPr id="198" name="CustomShape 3"/>
          <p:cNvSpPr/>
          <p:nvPr/>
        </p:nvSpPr>
        <p:spPr>
          <a:xfrm>
            <a:off x="4056139" y="3453492"/>
            <a:ext cx="320768" cy="320768"/>
          </a:xfrm>
          <a:prstGeom prst="ellipse">
            <a:avLst/>
          </a:prstGeom>
          <a:ln w="19080">
            <a:solidFill>
              <a:srgbClr val="FF0000"/>
            </a:solidFill>
            <a:prstDash val="dash"/>
            <a:round/>
          </a:ln>
        </p:spPr>
      </p:sp>
      <p:cxnSp>
        <p:nvCxnSpPr>
          <p:cNvPr id="3" name="Straight Connector 2"/>
          <p:cNvCxnSpPr/>
          <p:nvPr/>
        </p:nvCxnSpPr>
        <p:spPr>
          <a:xfrm flipV="1">
            <a:off x="4376907" y="3352800"/>
            <a:ext cx="652293" cy="2286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stomShape 11"/>
          <p:cNvSpPr/>
          <p:nvPr/>
        </p:nvSpPr>
        <p:spPr>
          <a:xfrm>
            <a:off x="7010400" y="2864166"/>
            <a:ext cx="1828680" cy="1205867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Arial"/>
              </a:rPr>
              <a:t>Tip: </a:t>
            </a:r>
            <a:r>
              <a:rPr lang="en-US" sz="1400" dirty="0" smtClean="0">
                <a:solidFill>
                  <a:srgbClr val="FFFFFF"/>
                </a:solidFill>
                <a:latin typeface="Arial"/>
              </a:rPr>
              <a:t>This task will be completed both </a:t>
            </a:r>
            <a:r>
              <a:rPr lang="en-US" sz="1400" b="1" i="1" u="sng" dirty="0" smtClean="0">
                <a:solidFill>
                  <a:srgbClr val="FFFFFF"/>
                </a:solidFill>
                <a:latin typeface="Arial"/>
              </a:rPr>
              <a:t>individually</a:t>
            </a:r>
            <a:r>
              <a:rPr lang="en-US" sz="1400" b="1" i="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0" dirty="0" smtClean="0">
                <a:solidFill>
                  <a:srgbClr val="FFFFFF"/>
                </a:solidFill>
                <a:latin typeface="Arial"/>
              </a:rPr>
              <a:t>or </a:t>
            </a:r>
            <a:r>
              <a:rPr lang="en-US" sz="1400" b="1" i="1" u="sng" dirty="0" smtClean="0">
                <a:solidFill>
                  <a:srgbClr val="FFFFFF"/>
                </a:solidFill>
                <a:latin typeface="Arial"/>
              </a:rPr>
              <a:t>cooperatively </a:t>
            </a:r>
            <a:r>
              <a:rPr lang="en-US" sz="1400" dirty="0" smtClean="0">
                <a:solidFill>
                  <a:srgbClr val="FFFFFF"/>
                </a:solidFill>
                <a:latin typeface="Arial"/>
              </a:rPr>
              <a:t>partners.</a:t>
            </a:r>
            <a:endParaRPr dirty="0"/>
          </a:p>
          <a:p>
            <a:endParaRPr dirty="0"/>
          </a:p>
        </p:txBody>
      </p:sp>
      <p:sp>
        <p:nvSpPr>
          <p:cNvPr id="10" name="CustomShape 3"/>
          <p:cNvSpPr/>
          <p:nvPr/>
        </p:nvSpPr>
        <p:spPr>
          <a:xfrm>
            <a:off x="5029200" y="3192416"/>
            <a:ext cx="320768" cy="320768"/>
          </a:xfrm>
          <a:prstGeom prst="ellipse">
            <a:avLst/>
          </a:prstGeom>
          <a:ln w="19080">
            <a:solidFill>
              <a:srgbClr val="FF0000"/>
            </a:solidFill>
            <a:prstDash val="dash"/>
            <a:round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746" y="2133600"/>
            <a:ext cx="2608255" cy="3700462"/>
          </a:xfrm>
          <a:prstGeom prst="rect">
            <a:avLst/>
          </a:prstGeom>
        </p:spPr>
      </p:pic>
      <p:sp>
        <p:nvSpPr>
          <p:cNvPr id="199" name="TextShape 1"/>
          <p:cNvSpPr txBox="1"/>
          <p:nvPr/>
        </p:nvSpPr>
        <p:spPr>
          <a:xfrm>
            <a:off x="457200" y="381000"/>
            <a:ext cx="8305560" cy="1142640"/>
          </a:xfrm>
          <a:prstGeom prst="rect">
            <a:avLst/>
          </a:prstGeom>
        </p:spPr>
        <p:txBody>
          <a:bodyPr lIns="45720" tIns="45000" rIns="45720" bIns="45000" anchor="ctr"/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Franklin Gothic Book"/>
              </a:rPr>
              <a:t>Mission 3 – </a:t>
            </a:r>
            <a:r>
              <a:rPr lang="en-US" sz="3600" u="sng" dirty="0">
                <a:solidFill>
                  <a:srgbClr val="FFFFFF"/>
                </a:solidFill>
                <a:latin typeface="Franklin Gothic Book"/>
              </a:rPr>
              <a:t>Perimeter Defense</a:t>
            </a:r>
            <a:endParaRPr sz="3600" dirty="0"/>
          </a:p>
        </p:txBody>
      </p:sp>
      <p:sp>
        <p:nvSpPr>
          <p:cNvPr id="8" name="CustomShape 3"/>
          <p:cNvSpPr/>
          <p:nvPr/>
        </p:nvSpPr>
        <p:spPr>
          <a:xfrm>
            <a:off x="5447453" y="3461173"/>
            <a:ext cx="616634" cy="622011"/>
          </a:xfrm>
          <a:prstGeom prst="ellipse">
            <a:avLst/>
          </a:prstGeom>
          <a:ln w="19080">
            <a:solidFill>
              <a:srgbClr val="FF0000"/>
            </a:solidFill>
            <a:prstDash val="dash"/>
            <a:round/>
          </a:ln>
        </p:spPr>
      </p:sp>
      <p:sp>
        <p:nvSpPr>
          <p:cNvPr id="9" name="Rectangle 8"/>
          <p:cNvSpPr/>
          <p:nvPr/>
        </p:nvSpPr>
        <p:spPr>
          <a:xfrm>
            <a:off x="4761746" y="4767262"/>
            <a:ext cx="2553454" cy="102393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73" y="2133600"/>
            <a:ext cx="3353874" cy="38432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7400" y="623824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of </a:t>
            </a:r>
            <a:r>
              <a:rPr lang="en-US" i="1" dirty="0" smtClean="0"/>
              <a:t>Warning!</a:t>
            </a:r>
            <a:r>
              <a:rPr lang="en-US" dirty="0" smtClean="0"/>
              <a:t> sound </a:t>
            </a:r>
            <a:r>
              <a:rPr lang="en-US" dirty="0" smtClean="0">
                <a:sym typeface="Wingdings" pitchFamily="2" charset="2"/>
              </a:rPr>
              <a:t></a:t>
            </a:r>
            <a:endParaRPr lang="en-US" dirty="0"/>
          </a:p>
        </p:txBody>
      </p:sp>
      <p:pic>
        <p:nvPicPr>
          <p:cNvPr id="3" name="SysAlert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23280" y="611810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2264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714620" y="1380347"/>
            <a:ext cx="5790720" cy="5011706"/>
          </a:xfrm>
          <a:prstGeom prst="rect">
            <a:avLst/>
          </a:prstGeom>
        </p:spPr>
      </p:pic>
      <p:sp>
        <p:nvSpPr>
          <p:cNvPr id="203" name="TextShape 1"/>
          <p:cNvSpPr txBox="1"/>
          <p:nvPr/>
        </p:nvSpPr>
        <p:spPr>
          <a:xfrm>
            <a:off x="457200" y="457200"/>
            <a:ext cx="8305560" cy="837720"/>
          </a:xfrm>
          <a:prstGeom prst="rect">
            <a:avLst/>
          </a:prstGeom>
        </p:spPr>
        <p:txBody>
          <a:bodyPr lIns="45720" tIns="45000" rIns="45720" bIns="45000" anchor="ctr"/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Franklin Gothic Book"/>
              </a:rPr>
              <a:t>Mission 4 – </a:t>
            </a:r>
            <a:r>
              <a:rPr lang="en-US" sz="3600" u="sng" dirty="0">
                <a:solidFill>
                  <a:srgbClr val="FFFFFF"/>
                </a:solidFill>
                <a:latin typeface="Franklin Gothic Book"/>
              </a:rPr>
              <a:t>Aerial Guidance</a:t>
            </a:r>
            <a:endParaRPr sz="3600" dirty="0"/>
          </a:p>
        </p:txBody>
      </p:sp>
      <p:sp>
        <p:nvSpPr>
          <p:cNvPr id="206" name="CustomShape 3"/>
          <p:cNvSpPr/>
          <p:nvPr/>
        </p:nvSpPr>
        <p:spPr>
          <a:xfrm>
            <a:off x="4590780" y="2542357"/>
            <a:ext cx="228240" cy="228240"/>
          </a:xfrm>
          <a:prstGeom prst="ellipse">
            <a:avLst/>
          </a:prstGeom>
          <a:ln w="19080">
            <a:solidFill>
              <a:srgbClr val="FF0000"/>
            </a:solidFill>
            <a:prstDash val="dash"/>
            <a:round/>
          </a:ln>
        </p:spPr>
      </p:sp>
      <p:sp>
        <p:nvSpPr>
          <p:cNvPr id="207" name="CustomShape 4"/>
          <p:cNvSpPr/>
          <p:nvPr/>
        </p:nvSpPr>
        <p:spPr>
          <a:xfrm>
            <a:off x="6439603" y="5486400"/>
            <a:ext cx="228240" cy="228240"/>
          </a:xfrm>
          <a:prstGeom prst="ellipse">
            <a:avLst/>
          </a:prstGeom>
          <a:ln w="19080">
            <a:solidFill>
              <a:srgbClr val="FF0000"/>
            </a:solidFill>
            <a:prstDash val="dash"/>
            <a:round/>
          </a:ln>
        </p:spPr>
      </p:sp>
      <p:sp>
        <p:nvSpPr>
          <p:cNvPr id="208" name="CustomShape 5"/>
          <p:cNvSpPr/>
          <p:nvPr/>
        </p:nvSpPr>
        <p:spPr>
          <a:xfrm>
            <a:off x="2286000" y="1782157"/>
            <a:ext cx="304800" cy="304800"/>
          </a:xfrm>
          <a:prstGeom prst="ellipse">
            <a:avLst/>
          </a:prstGeom>
          <a:ln w="19080">
            <a:solidFill>
              <a:srgbClr val="FF0000"/>
            </a:solidFill>
            <a:prstDash val="dash"/>
            <a:round/>
          </a:ln>
        </p:spPr>
      </p:sp>
      <p:cxnSp>
        <p:nvCxnSpPr>
          <p:cNvPr id="209" name="Line 6"/>
          <p:cNvCxnSpPr/>
          <p:nvPr/>
        </p:nvCxnSpPr>
        <p:spPr>
          <a:prstGeom prst="line">
            <a:avLst/>
          </a:prstGeom>
          <a:ln w="9360">
            <a:solidFill>
              <a:srgbClr val="FF0000"/>
            </a:solidFill>
            <a:round/>
            <a:tailEnd type="triangle" w="med" len="med"/>
          </a:ln>
        </p:spPr>
      </p:cxnSp>
      <p:cxnSp>
        <p:nvCxnSpPr>
          <p:cNvPr id="210" name="Line 7"/>
          <p:cNvCxnSpPr/>
          <p:nvPr/>
        </p:nvCxnSpPr>
        <p:spPr>
          <a:prstGeom prst="line">
            <a:avLst/>
          </a:prstGeom>
          <a:ln w="9360">
            <a:solidFill>
              <a:srgbClr val="FF0000"/>
            </a:solidFill>
            <a:round/>
            <a:tailEnd type="triangle" w="med" len="med"/>
          </a:ln>
        </p:spPr>
      </p:cxnSp>
      <p:cxnSp>
        <p:nvCxnSpPr>
          <p:cNvPr id="211" name="Line 8"/>
          <p:cNvCxnSpPr/>
          <p:nvPr/>
        </p:nvCxnSpPr>
        <p:spPr>
          <a:prstGeom prst="line">
            <a:avLst/>
          </a:prstGeom>
          <a:ln w="9360">
            <a:solidFill>
              <a:srgbClr val="FF0000"/>
            </a:solidFill>
            <a:round/>
            <a:tailEnd type="triangle" w="med" len="med"/>
          </a:ln>
        </p:spPr>
      </p:cxnSp>
      <p:sp>
        <p:nvSpPr>
          <p:cNvPr id="212" name="CustomShape 9"/>
          <p:cNvSpPr/>
          <p:nvPr/>
        </p:nvSpPr>
        <p:spPr>
          <a:xfrm>
            <a:off x="4605467" y="2086957"/>
            <a:ext cx="838320" cy="4554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Arial"/>
              </a:rPr>
              <a:t>1. Aerial </a:t>
            </a:r>
            <a:r>
              <a:rPr lang="en-US" sz="1200" b="1" dirty="0">
                <a:solidFill>
                  <a:srgbClr val="FF0000"/>
                </a:solidFill>
                <a:latin typeface="Arial"/>
              </a:rPr>
              <a:t>Robot</a:t>
            </a:r>
            <a:endParaRPr dirty="0"/>
          </a:p>
        </p:txBody>
      </p:sp>
      <p:sp>
        <p:nvSpPr>
          <p:cNvPr id="213" name="CustomShape 10"/>
          <p:cNvSpPr/>
          <p:nvPr/>
        </p:nvSpPr>
        <p:spPr>
          <a:xfrm>
            <a:off x="5580163" y="5591693"/>
            <a:ext cx="973560" cy="4554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Arial"/>
              </a:rPr>
              <a:t>2. Ground </a:t>
            </a:r>
            <a:r>
              <a:rPr lang="en-US" sz="1200" b="1" dirty="0">
                <a:solidFill>
                  <a:srgbClr val="FF0000"/>
                </a:solidFill>
                <a:latin typeface="Arial"/>
              </a:rPr>
              <a:t>Robot</a:t>
            </a:r>
            <a:endParaRPr dirty="0"/>
          </a:p>
        </p:txBody>
      </p:sp>
      <p:sp>
        <p:nvSpPr>
          <p:cNvPr id="214" name="CustomShape 11"/>
          <p:cNvSpPr/>
          <p:nvPr/>
        </p:nvSpPr>
        <p:spPr>
          <a:xfrm>
            <a:off x="7620000" y="2756533"/>
            <a:ext cx="1295040" cy="1586867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Arial"/>
              </a:rPr>
              <a:t>Tip: Drones will be patrolling the streets and </a:t>
            </a:r>
            <a:r>
              <a:rPr lang="en-US" sz="1200" dirty="0" smtClean="0">
                <a:solidFill>
                  <a:srgbClr val="FFFFFF"/>
                </a:solidFill>
                <a:latin typeface="Arial"/>
              </a:rPr>
              <a:t>you will </a:t>
            </a:r>
            <a:r>
              <a:rPr lang="en-US" sz="1200" dirty="0">
                <a:solidFill>
                  <a:srgbClr val="FFFFFF"/>
                </a:solidFill>
                <a:latin typeface="Arial"/>
              </a:rPr>
              <a:t>lose points if </a:t>
            </a:r>
            <a:r>
              <a:rPr lang="en-US" sz="1200" dirty="0" smtClean="0">
                <a:solidFill>
                  <a:srgbClr val="FFFFFF"/>
                </a:solidFill>
                <a:latin typeface="Arial"/>
              </a:rPr>
              <a:t>you’re </a:t>
            </a:r>
            <a:r>
              <a:rPr lang="en-US" sz="1200" dirty="0">
                <a:solidFill>
                  <a:srgbClr val="FFFFFF"/>
                </a:solidFill>
                <a:latin typeface="Arial"/>
              </a:rPr>
              <a:t>spotted by one, so communication is key!</a:t>
            </a:r>
            <a:endParaRPr sz="1200" dirty="0"/>
          </a:p>
          <a:p>
            <a:endParaRPr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704900" y="2948488"/>
            <a:ext cx="1734703" cy="2537912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666150" y="4343400"/>
            <a:ext cx="649050" cy="1151468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2667001" y="2029087"/>
            <a:ext cx="4648199" cy="2188357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stomShape 9"/>
          <p:cNvSpPr/>
          <p:nvPr/>
        </p:nvSpPr>
        <p:spPr>
          <a:xfrm>
            <a:off x="2590800" y="1610167"/>
            <a:ext cx="1295280" cy="3439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Arial"/>
              </a:rPr>
              <a:t>3</a:t>
            </a:r>
            <a:r>
              <a:rPr lang="en-US" sz="1200" b="1" dirty="0" smtClean="0">
                <a:solidFill>
                  <a:srgbClr val="FF0000"/>
                </a:solidFill>
                <a:latin typeface="Arial"/>
              </a:rPr>
              <a:t>. Checkpoint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86" y="1559869"/>
            <a:ext cx="5943600" cy="3428801"/>
          </a:xfrm>
          <a:prstGeom prst="rect">
            <a:avLst/>
          </a:prstGeom>
        </p:spPr>
      </p:pic>
      <p:sp>
        <p:nvSpPr>
          <p:cNvPr id="215" name="TextShape 1"/>
          <p:cNvSpPr txBox="1"/>
          <p:nvPr/>
        </p:nvSpPr>
        <p:spPr>
          <a:xfrm>
            <a:off x="457200" y="457200"/>
            <a:ext cx="8305560" cy="1142640"/>
          </a:xfrm>
          <a:prstGeom prst="rect">
            <a:avLst/>
          </a:prstGeom>
        </p:spPr>
        <p:txBody>
          <a:bodyPr lIns="45720" tIns="45000" rIns="45720" bIns="45000" anchor="ctr"/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Franklin Gothic Book"/>
              </a:rPr>
              <a:t>Mission 5 – </a:t>
            </a:r>
            <a:r>
              <a:rPr lang="en-US" sz="3600" u="sng" dirty="0">
                <a:solidFill>
                  <a:srgbClr val="FFFFFF"/>
                </a:solidFill>
                <a:latin typeface="Franklin Gothic Book"/>
              </a:rPr>
              <a:t>Panning Surveillance</a:t>
            </a:r>
            <a:endParaRPr sz="3600" dirty="0"/>
          </a:p>
        </p:txBody>
      </p:sp>
      <p:sp>
        <p:nvSpPr>
          <p:cNvPr id="218" name="CustomShape 3"/>
          <p:cNvSpPr/>
          <p:nvPr/>
        </p:nvSpPr>
        <p:spPr>
          <a:xfrm>
            <a:off x="381912" y="5257800"/>
            <a:ext cx="8377148" cy="609720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"/>
              </a:rPr>
              <a:t>Tip 1: </a:t>
            </a:r>
            <a:r>
              <a:rPr lang="en-US" sz="1400" dirty="0">
                <a:solidFill>
                  <a:srgbClr val="FFFFFF"/>
                </a:solidFill>
                <a:latin typeface="Arial"/>
              </a:rPr>
              <a:t>You must face the drone when </a:t>
            </a:r>
            <a:r>
              <a:rPr lang="en-US" sz="1400" dirty="0" smtClean="0">
                <a:solidFill>
                  <a:srgbClr val="FFFFFF"/>
                </a:solidFill>
                <a:latin typeface="Arial"/>
              </a:rPr>
              <a:t>using the warning sound. </a:t>
            </a:r>
            <a:r>
              <a:rPr lang="en-US" sz="1400" dirty="0">
                <a:solidFill>
                  <a:srgbClr val="FFFFFF"/>
                </a:solidFill>
                <a:latin typeface="Arial"/>
              </a:rPr>
              <a:t>You’ll be penalized for warning off a drone a second time before it </a:t>
            </a:r>
            <a:r>
              <a:rPr lang="en-US" sz="1400" dirty="0" smtClean="0">
                <a:solidFill>
                  <a:srgbClr val="FFFFFF"/>
                </a:solidFill>
                <a:latin typeface="Arial"/>
              </a:rPr>
              <a:t>leaves your sight. </a:t>
            </a:r>
            <a:r>
              <a:rPr lang="en-US" sz="1400" dirty="0">
                <a:solidFill>
                  <a:srgbClr val="FFFFFF"/>
                </a:solidFill>
                <a:latin typeface="Arial"/>
              </a:rPr>
              <a:t>You’ll be penalized for failing to warn off a visible drone.</a:t>
            </a:r>
            <a:endParaRPr sz="1400" dirty="0"/>
          </a:p>
        </p:txBody>
      </p:sp>
      <p:sp>
        <p:nvSpPr>
          <p:cNvPr id="5" name="Curved Right Arrow 4"/>
          <p:cNvSpPr/>
          <p:nvPr/>
        </p:nvSpPr>
        <p:spPr>
          <a:xfrm>
            <a:off x="3733800" y="3043342"/>
            <a:ext cx="836686" cy="461858"/>
          </a:xfrm>
          <a:prstGeom prst="curv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Left Arrow 5"/>
          <p:cNvSpPr/>
          <p:nvPr/>
        </p:nvSpPr>
        <p:spPr>
          <a:xfrm>
            <a:off x="4609980" y="3048000"/>
            <a:ext cx="802820" cy="457200"/>
          </a:xfrm>
          <a:prstGeom prst="curved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5964" y="2587413"/>
            <a:ext cx="758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360°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ustomShape 3"/>
          <p:cNvSpPr/>
          <p:nvPr/>
        </p:nvSpPr>
        <p:spPr>
          <a:xfrm>
            <a:off x="1833588" y="6019800"/>
            <a:ext cx="4568236" cy="647640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"/>
              </a:rPr>
              <a:t>Tip 2: After successfully warning off a drone, you will hear a </a:t>
            </a:r>
            <a:r>
              <a:rPr lang="en-US" sz="1400" i="1" dirty="0" smtClean="0">
                <a:solidFill>
                  <a:srgbClr val="FFFFFF"/>
                </a:solidFill>
                <a:latin typeface="Arial"/>
              </a:rPr>
              <a:t>Ding!</a:t>
            </a:r>
            <a:r>
              <a:rPr lang="en-US" sz="1400" dirty="0" smtClean="0">
                <a:solidFill>
                  <a:srgbClr val="FFFFFF"/>
                </a:solidFill>
                <a:latin typeface="Arial"/>
              </a:rPr>
              <a:t> Sound and see the drone jump slightly.  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sym typeface="Wingdings" pitchFamily="2" charset="2"/>
              </a:rPr>
              <a:t></a:t>
            </a:r>
            <a:r>
              <a:rPr lang="en-US" sz="1400" dirty="0" smtClean="0">
                <a:solidFill>
                  <a:srgbClr val="FFFFFF"/>
                </a:solidFill>
                <a:latin typeface="Arial"/>
              </a:rPr>
              <a:t> </a:t>
            </a:r>
            <a:endParaRPr sz="1400" dirty="0"/>
          </a:p>
        </p:txBody>
      </p:sp>
      <p:pic>
        <p:nvPicPr>
          <p:cNvPr id="2" name="default_ding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58000" y="603882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26415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20" y="1828800"/>
            <a:ext cx="6530799" cy="3764280"/>
          </a:xfrm>
          <a:prstGeom prst="rect">
            <a:avLst/>
          </a:prstGeom>
        </p:spPr>
      </p:pic>
      <p:sp>
        <p:nvSpPr>
          <p:cNvPr id="221" name="TextShape 1"/>
          <p:cNvSpPr txBox="1"/>
          <p:nvPr/>
        </p:nvSpPr>
        <p:spPr>
          <a:xfrm>
            <a:off x="266699" y="274680"/>
            <a:ext cx="8305800" cy="1142640"/>
          </a:xfrm>
          <a:prstGeom prst="rect">
            <a:avLst/>
          </a:prstGeom>
        </p:spPr>
        <p:txBody>
          <a:bodyPr lIns="45720" tIns="45000" rIns="45720" bIns="45000" anchor="ctr"/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Franklin Gothic Book"/>
              </a:rPr>
              <a:t>Mission 6 – </a:t>
            </a:r>
            <a:r>
              <a:rPr lang="en-US" sz="3600" u="sng" dirty="0">
                <a:solidFill>
                  <a:srgbClr val="FFFFFF"/>
                </a:solidFill>
                <a:latin typeface="Franklin Gothic Book"/>
              </a:rPr>
              <a:t>Waiting for </a:t>
            </a:r>
            <a:r>
              <a:rPr lang="en-US" sz="3600" u="sng" dirty="0" smtClean="0">
                <a:solidFill>
                  <a:srgbClr val="FFFFFF"/>
                </a:solidFill>
                <a:latin typeface="Franklin Gothic Book"/>
              </a:rPr>
              <a:t>Next Assignment</a:t>
            </a:r>
            <a:endParaRPr sz="3600" dirty="0"/>
          </a:p>
        </p:txBody>
      </p:sp>
      <p:sp>
        <p:nvSpPr>
          <p:cNvPr id="6" name="Rectangle 5"/>
          <p:cNvSpPr/>
          <p:nvPr/>
        </p:nvSpPr>
        <p:spPr>
          <a:xfrm>
            <a:off x="3505199" y="4922520"/>
            <a:ext cx="1828801" cy="6858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31" y="2780219"/>
            <a:ext cx="3888138" cy="22565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49" y="2780220"/>
            <a:ext cx="3911561" cy="2256539"/>
          </a:xfrm>
          <a:prstGeom prst="rect">
            <a:avLst/>
          </a:prstGeom>
        </p:spPr>
      </p:pic>
      <p:sp>
        <p:nvSpPr>
          <p:cNvPr id="224" name="TextShape 1"/>
          <p:cNvSpPr txBox="1"/>
          <p:nvPr/>
        </p:nvSpPr>
        <p:spPr>
          <a:xfrm>
            <a:off x="470991" y="609600"/>
            <a:ext cx="8229240" cy="609600"/>
          </a:xfrm>
          <a:prstGeom prst="rect">
            <a:avLst/>
          </a:prstGeom>
        </p:spPr>
        <p:txBody>
          <a:bodyPr lIns="45720" tIns="45000" rIns="45720" bIns="45000" anchor="ctr"/>
          <a:lstStyle/>
          <a:p>
            <a:pPr algn="ctr"/>
            <a:r>
              <a:rPr lang="en-US" sz="3600" u="sng" dirty="0">
                <a:solidFill>
                  <a:srgbClr val="FFFFFF"/>
                </a:solidFill>
                <a:latin typeface="Franklin Gothic Book"/>
              </a:rPr>
              <a:t>Side Tasks</a:t>
            </a:r>
            <a:endParaRPr sz="3600" dirty="0"/>
          </a:p>
        </p:txBody>
      </p:sp>
      <p:sp>
        <p:nvSpPr>
          <p:cNvPr id="225" name="TextShape 2"/>
          <p:cNvSpPr txBox="1"/>
          <p:nvPr/>
        </p:nvSpPr>
        <p:spPr>
          <a:xfrm>
            <a:off x="1085850" y="1635760"/>
            <a:ext cx="2324100" cy="1066440"/>
          </a:xfrm>
          <a:prstGeom prst="rect">
            <a:avLst/>
          </a:prstGeom>
        </p:spPr>
        <p:txBody>
          <a:bodyPr lIns="90000" tIns="45000" rIns="90000" bIns="0" anchor="b"/>
          <a:lstStyle/>
          <a:p>
            <a:pPr algn="ctr">
              <a:lnSpc>
                <a:spcPct val="110000"/>
              </a:lnSpc>
            </a:pPr>
            <a:r>
              <a:rPr lang="en-US" sz="1600" dirty="0" smtClean="0">
                <a:latin typeface="Arial"/>
              </a:rPr>
              <a:t>Onscreen buttons </a:t>
            </a:r>
            <a:r>
              <a:rPr lang="en-US" sz="1600" b="1" i="1" u="sng" dirty="0" smtClean="0">
                <a:latin typeface="Arial"/>
              </a:rPr>
              <a:t>OR</a:t>
            </a:r>
            <a:r>
              <a:rPr lang="en-US" sz="1600" dirty="0">
                <a:latin typeface="Arial"/>
              </a:rPr>
              <a:t> </a:t>
            </a:r>
            <a:r>
              <a:rPr lang="en-US" sz="1600" dirty="0" smtClean="0">
                <a:latin typeface="Arial"/>
              </a:rPr>
              <a:t>speaking into the microphone on the table (Y button)</a:t>
            </a:r>
            <a:endParaRPr sz="1600" dirty="0"/>
          </a:p>
        </p:txBody>
      </p:sp>
      <p:sp>
        <p:nvSpPr>
          <p:cNvPr id="226" name="CustomShape 3"/>
          <p:cNvSpPr/>
          <p:nvPr/>
        </p:nvSpPr>
        <p:spPr>
          <a:xfrm>
            <a:off x="5817479" y="1750060"/>
            <a:ext cx="1715502" cy="8378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US" sz="1600" b="1" i="1" u="sng" dirty="0" smtClean="0">
                <a:solidFill>
                  <a:srgbClr val="FFFFFF"/>
                </a:solidFill>
                <a:latin typeface="Arial"/>
              </a:rPr>
              <a:t>Grounding 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</a:rPr>
              <a:t>occurs only on side tasks.</a:t>
            </a:r>
            <a:endParaRPr sz="1600" dirty="0"/>
          </a:p>
        </p:txBody>
      </p:sp>
      <p:sp>
        <p:nvSpPr>
          <p:cNvPr id="11" name="Rectangle 10"/>
          <p:cNvSpPr/>
          <p:nvPr/>
        </p:nvSpPr>
        <p:spPr>
          <a:xfrm>
            <a:off x="381001" y="4524685"/>
            <a:ext cx="914400" cy="439759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71800" y="4535594"/>
            <a:ext cx="1143000" cy="42885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620000" y="3124200"/>
            <a:ext cx="762000" cy="17531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Shape 2"/>
          <p:cNvSpPr txBox="1"/>
          <p:nvPr/>
        </p:nvSpPr>
        <p:spPr>
          <a:xfrm>
            <a:off x="1931279" y="5257800"/>
            <a:ext cx="3886200" cy="707633"/>
          </a:xfrm>
          <a:prstGeom prst="rect">
            <a:avLst/>
          </a:prstGeom>
        </p:spPr>
        <p:txBody>
          <a:bodyPr lIns="90000" tIns="45000" rIns="90000" bIns="0" anchor="b"/>
          <a:lstStyle/>
          <a:p>
            <a:pPr>
              <a:lnSpc>
                <a:spcPct val="110000"/>
              </a:lnSpc>
            </a:pPr>
            <a:r>
              <a:rPr lang="en-US" sz="1200" dirty="0" smtClean="0">
                <a:latin typeface="Arial"/>
              </a:rPr>
              <a:t>Tip: Make sure to periodically switch between pressing the onscreen buttons and answering through the microphone to avoid a </a:t>
            </a:r>
            <a:r>
              <a:rPr lang="en-US" sz="1200" i="1" dirty="0" smtClean="0">
                <a:latin typeface="Arial"/>
              </a:rPr>
              <a:t>Slap!</a:t>
            </a:r>
            <a:r>
              <a:rPr lang="en-US" sz="1200" dirty="0" smtClean="0">
                <a:latin typeface="Arial"/>
              </a:rPr>
              <a:t> Penalty sound.         </a:t>
            </a:r>
            <a:r>
              <a:rPr lang="en-US" sz="1200" dirty="0" smtClean="0">
                <a:latin typeface="Arial"/>
                <a:sym typeface="Wingdings" pitchFamily="2" charset="2"/>
              </a:rPr>
              <a:t></a:t>
            </a:r>
            <a:endParaRPr sz="1200" dirty="0"/>
          </a:p>
        </p:txBody>
      </p:sp>
      <p:pic>
        <p:nvPicPr>
          <p:cNvPr id="3" name="slap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65630" y="535583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886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762000" y="274680"/>
            <a:ext cx="7467120" cy="1142640"/>
          </a:xfrm>
          <a:prstGeom prst="rect">
            <a:avLst/>
          </a:prstGeom>
        </p:spPr>
        <p:txBody>
          <a:bodyPr lIns="45720" tIns="45000" rIns="45720" bIns="45000" anchor="ctr"/>
          <a:lstStyle/>
          <a:p>
            <a:pPr algn="ctr"/>
            <a:r>
              <a:rPr lang="en-US" sz="3600" u="sng" dirty="0">
                <a:solidFill>
                  <a:srgbClr val="FFFFFF"/>
                </a:solidFill>
                <a:latin typeface="+mj-lt"/>
              </a:rPr>
              <a:t>STRUM Tutorial</a:t>
            </a:r>
            <a:endParaRPr sz="3600" u="sng" dirty="0">
              <a:latin typeface="+mj-lt"/>
            </a:endParaRPr>
          </a:p>
        </p:txBody>
      </p:sp>
      <p:sp>
        <p:nvSpPr>
          <p:cNvPr id="169" name="TextShape 2"/>
          <p:cNvSpPr txBox="1"/>
          <p:nvPr/>
        </p:nvSpPr>
        <p:spPr>
          <a:xfrm>
            <a:off x="762000" y="1524000"/>
            <a:ext cx="7467120" cy="45255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3000" u="sng" dirty="0">
                <a:solidFill>
                  <a:srgbClr val="FFFFFF"/>
                </a:solidFill>
                <a:latin typeface="+mj-lt"/>
              </a:rPr>
              <a:t>Outline</a:t>
            </a:r>
            <a:endParaRPr dirty="0">
              <a:latin typeface="+mj-lt"/>
            </a:endParaRPr>
          </a:p>
          <a:p>
            <a:pPr>
              <a:buSzPct val="80000"/>
              <a:buFont typeface="Wingdings 2" charset="2"/>
              <a:buAutoNum type="arabicPeriod"/>
            </a:pPr>
            <a:r>
              <a:rPr lang="en-US" sz="3000" dirty="0" smtClean="0">
                <a:solidFill>
                  <a:srgbClr val="FFFFFF"/>
                </a:solidFill>
                <a:latin typeface="+mj-lt"/>
              </a:rPr>
              <a:t> Game </a:t>
            </a:r>
            <a:r>
              <a:rPr lang="en-US" sz="3000" dirty="0">
                <a:solidFill>
                  <a:srgbClr val="FFFFFF"/>
                </a:solidFill>
                <a:latin typeface="+mj-lt"/>
              </a:rPr>
              <a:t>Design</a:t>
            </a:r>
            <a:endParaRPr dirty="0">
              <a:latin typeface="+mj-lt"/>
            </a:endParaRPr>
          </a:p>
          <a:p>
            <a:pPr>
              <a:buSzPct val="80000"/>
              <a:buFont typeface="Wingdings 2" charset="2"/>
              <a:buAutoNum type="arabicPeriod"/>
            </a:pPr>
            <a:r>
              <a:rPr lang="en-US" sz="3000" dirty="0" smtClean="0">
                <a:solidFill>
                  <a:srgbClr val="FFFFFF"/>
                </a:solidFill>
                <a:latin typeface="+mj-lt"/>
              </a:rPr>
              <a:t> Player </a:t>
            </a:r>
            <a:r>
              <a:rPr lang="en-US" sz="3000" dirty="0">
                <a:solidFill>
                  <a:srgbClr val="FFFFFF"/>
                </a:solidFill>
                <a:latin typeface="+mj-lt"/>
              </a:rPr>
              <a:t>Controls</a:t>
            </a:r>
            <a:endParaRPr dirty="0">
              <a:latin typeface="+mj-lt"/>
            </a:endParaRPr>
          </a:p>
          <a:p>
            <a:pPr>
              <a:buSzPct val="80000"/>
              <a:buFont typeface="Wingdings 2" charset="2"/>
              <a:buAutoNum type="arabicPeriod"/>
            </a:pPr>
            <a:r>
              <a:rPr lang="en-US" sz="3000" dirty="0" smtClean="0">
                <a:solidFill>
                  <a:srgbClr val="FFFFFF"/>
                </a:solidFill>
                <a:latin typeface="+mj-lt"/>
              </a:rPr>
              <a:t> Team </a:t>
            </a:r>
            <a:r>
              <a:rPr lang="en-US" sz="3000" dirty="0">
                <a:solidFill>
                  <a:srgbClr val="FFFFFF"/>
                </a:solidFill>
                <a:latin typeface="+mj-lt"/>
              </a:rPr>
              <a:t>Communication</a:t>
            </a:r>
            <a:endParaRPr dirty="0">
              <a:latin typeface="+mj-lt"/>
            </a:endParaRPr>
          </a:p>
          <a:p>
            <a:pPr>
              <a:buSzPct val="80000"/>
              <a:buFont typeface="Wingdings 2" charset="2"/>
              <a:buAutoNum type="arabicPeriod"/>
            </a:pPr>
            <a:r>
              <a:rPr lang="en-US" sz="3000" dirty="0" smtClean="0">
                <a:solidFill>
                  <a:srgbClr val="FFFFFF"/>
                </a:solidFill>
                <a:latin typeface="+mj-lt"/>
              </a:rPr>
              <a:t> Point </a:t>
            </a:r>
            <a:r>
              <a:rPr lang="en-US" sz="3000" dirty="0">
                <a:solidFill>
                  <a:srgbClr val="FFFFFF"/>
                </a:solidFill>
                <a:latin typeface="+mj-lt"/>
              </a:rPr>
              <a:t>System &amp; Bonus Points</a:t>
            </a:r>
            <a:endParaRPr dirty="0">
              <a:latin typeface="+mj-lt"/>
            </a:endParaRPr>
          </a:p>
          <a:p>
            <a:pPr>
              <a:buSzPct val="80000"/>
              <a:buFont typeface="Wingdings 2" charset="2"/>
              <a:buAutoNum type="arabicPeriod"/>
            </a:pPr>
            <a:r>
              <a:rPr lang="en-US" sz="3000" dirty="0" smtClean="0">
                <a:solidFill>
                  <a:srgbClr val="FFFFFF"/>
                </a:solidFill>
                <a:latin typeface="+mj-lt"/>
              </a:rPr>
              <a:t> The </a:t>
            </a:r>
            <a:r>
              <a:rPr lang="en-US" sz="3000" dirty="0">
                <a:solidFill>
                  <a:srgbClr val="FFFFFF"/>
                </a:solidFill>
                <a:latin typeface="+mj-lt"/>
              </a:rPr>
              <a:t>Missions</a:t>
            </a:r>
            <a:endParaRPr dirty="0">
              <a:latin typeface="+mj-lt"/>
            </a:endParaRPr>
          </a:p>
          <a:p>
            <a:pPr>
              <a:buSzPct val="80000"/>
              <a:buFont typeface="Wingdings 2" charset="2"/>
              <a:buAutoNum type="arabicPeriod"/>
            </a:pPr>
            <a:r>
              <a:rPr lang="en-US" sz="3000" dirty="0" smtClean="0">
                <a:solidFill>
                  <a:srgbClr val="FFFFFF"/>
                </a:solidFill>
                <a:latin typeface="+mj-lt"/>
              </a:rPr>
              <a:t> The </a:t>
            </a:r>
            <a:r>
              <a:rPr lang="en-US" sz="3000" dirty="0">
                <a:solidFill>
                  <a:srgbClr val="FFFFFF"/>
                </a:solidFill>
                <a:latin typeface="+mj-lt"/>
              </a:rPr>
              <a:t>Side Tasks</a:t>
            </a:r>
            <a:endParaRPr dirty="0">
              <a:latin typeface="+mj-lt"/>
            </a:endParaRPr>
          </a:p>
          <a:p>
            <a:pPr>
              <a:buSzPct val="80000"/>
              <a:buFont typeface="Wingdings 2" charset="2"/>
              <a:buAutoNum type="arabicPeriod"/>
            </a:pPr>
            <a:r>
              <a:rPr lang="en-US" sz="3000" dirty="0" smtClean="0">
                <a:solidFill>
                  <a:srgbClr val="FFFFFF"/>
                </a:solidFill>
                <a:latin typeface="+mj-lt"/>
              </a:rPr>
              <a:t> The </a:t>
            </a:r>
            <a:r>
              <a:rPr lang="en-US" sz="3000" dirty="0">
                <a:solidFill>
                  <a:srgbClr val="FFFFFF"/>
                </a:solidFill>
                <a:latin typeface="+mj-lt"/>
              </a:rPr>
              <a:t>Alerting </a:t>
            </a:r>
            <a:r>
              <a:rPr lang="en-US" sz="3000" dirty="0" smtClean="0">
                <a:solidFill>
                  <a:srgbClr val="FFFFFF"/>
                </a:solidFill>
                <a:latin typeface="+mj-lt"/>
              </a:rPr>
              <a:t>Task</a:t>
            </a:r>
            <a:endParaRPr dirty="0">
              <a:latin typeface="+mj-lt"/>
            </a:endParaRPr>
          </a:p>
          <a:p>
            <a:pPr>
              <a:buSzPct val="80000"/>
              <a:buFont typeface="Wingdings 2" charset="2"/>
              <a:buAutoNum type="arabicPeriod"/>
            </a:pPr>
            <a:r>
              <a:rPr lang="en-US" sz="3000" dirty="0" smtClean="0">
                <a:solidFill>
                  <a:srgbClr val="FFFFFF"/>
                </a:solidFill>
                <a:latin typeface="+mj-lt"/>
              </a:rPr>
              <a:t> Summary</a:t>
            </a:r>
            <a:endParaRPr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960" y="1654109"/>
            <a:ext cx="6858000" cy="3946024"/>
          </a:xfrm>
          <a:prstGeom prst="rect">
            <a:avLst/>
          </a:prstGeom>
        </p:spPr>
      </p:pic>
      <p:sp>
        <p:nvSpPr>
          <p:cNvPr id="230" name="TextShape 1"/>
          <p:cNvSpPr txBox="1"/>
          <p:nvPr/>
        </p:nvSpPr>
        <p:spPr>
          <a:xfrm>
            <a:off x="228600" y="-76320"/>
            <a:ext cx="8838720" cy="1142640"/>
          </a:xfrm>
          <a:prstGeom prst="rect">
            <a:avLst/>
          </a:prstGeom>
        </p:spPr>
        <p:txBody>
          <a:bodyPr lIns="45720" tIns="45000" rIns="45720" bIns="45000" anchor="ctr"/>
          <a:lstStyle/>
          <a:p>
            <a:pPr algn="ctr"/>
            <a:r>
              <a:rPr lang="en-US" sz="3800" dirty="0">
                <a:solidFill>
                  <a:srgbClr val="FFFFFF"/>
                </a:solidFill>
                <a:latin typeface="Franklin Gothic Book"/>
              </a:rPr>
              <a:t>Side Task 1 – </a:t>
            </a:r>
            <a:r>
              <a:rPr lang="en-US" sz="3800" u="sng" dirty="0">
                <a:solidFill>
                  <a:srgbClr val="FFFFFF"/>
                </a:solidFill>
                <a:latin typeface="Franklin Gothic Book"/>
              </a:rPr>
              <a:t>Curbside Objects</a:t>
            </a:r>
            <a:endParaRPr dirty="0"/>
          </a:p>
        </p:txBody>
      </p:sp>
      <p:sp>
        <p:nvSpPr>
          <p:cNvPr id="231" name="TextShape 2"/>
          <p:cNvSpPr txBox="1"/>
          <p:nvPr/>
        </p:nvSpPr>
        <p:spPr>
          <a:xfrm>
            <a:off x="3374997" y="1219200"/>
            <a:ext cx="2552700" cy="356006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1700" dirty="0" smtClean="0">
                <a:solidFill>
                  <a:srgbClr val="FFFFFF"/>
                </a:solidFill>
                <a:latin typeface="Arial"/>
              </a:rPr>
              <a:t>Trash can on right side.</a:t>
            </a:r>
            <a:endParaRPr sz="1700" dirty="0"/>
          </a:p>
        </p:txBody>
      </p:sp>
      <p:sp>
        <p:nvSpPr>
          <p:cNvPr id="237" name="CustomShape 6"/>
          <p:cNvSpPr/>
          <p:nvPr/>
        </p:nvSpPr>
        <p:spPr>
          <a:xfrm>
            <a:off x="4038600" y="3212252"/>
            <a:ext cx="396242" cy="396242"/>
          </a:xfrm>
          <a:prstGeom prst="ellipse">
            <a:avLst/>
          </a:prstGeom>
          <a:ln w="19080">
            <a:solidFill>
              <a:srgbClr val="FF0000"/>
            </a:solidFill>
            <a:prstDash val="dash"/>
            <a:round/>
          </a:ln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10260"/>
            <a:ext cx="6781800" cy="39114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57599" y="3962400"/>
            <a:ext cx="1828801" cy="3810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stomShape 3"/>
          <p:cNvSpPr/>
          <p:nvPr/>
        </p:nvSpPr>
        <p:spPr>
          <a:xfrm>
            <a:off x="3714510" y="1295400"/>
            <a:ext cx="1866900" cy="386073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1700" dirty="0" smtClean="0">
                <a:solidFill>
                  <a:srgbClr val="FFFFFF"/>
                </a:solidFill>
                <a:latin typeface="Arial"/>
              </a:rPr>
              <a:t>Question prompt</a:t>
            </a:r>
            <a:endParaRPr sz="1700" dirty="0"/>
          </a:p>
        </p:txBody>
      </p:sp>
      <p:sp>
        <p:nvSpPr>
          <p:cNvPr id="5" name="TextShape 1"/>
          <p:cNvSpPr txBox="1"/>
          <p:nvPr/>
        </p:nvSpPr>
        <p:spPr>
          <a:xfrm>
            <a:off x="228600" y="-76320"/>
            <a:ext cx="8838720" cy="1142640"/>
          </a:xfrm>
          <a:prstGeom prst="rect">
            <a:avLst/>
          </a:prstGeom>
        </p:spPr>
        <p:txBody>
          <a:bodyPr lIns="45720" tIns="45000" rIns="45720" bIns="45000" anchor="ctr"/>
          <a:lstStyle/>
          <a:p>
            <a:pPr algn="ctr"/>
            <a:r>
              <a:rPr lang="en-US" sz="3800" dirty="0">
                <a:solidFill>
                  <a:srgbClr val="FFFFFF"/>
                </a:solidFill>
                <a:latin typeface="Franklin Gothic Book"/>
              </a:rPr>
              <a:t>Side Task 1 – </a:t>
            </a:r>
            <a:r>
              <a:rPr lang="en-US" sz="3800" u="sng" dirty="0">
                <a:solidFill>
                  <a:srgbClr val="FFFFFF"/>
                </a:solidFill>
                <a:latin typeface="Franklin Gothic Book"/>
              </a:rPr>
              <a:t>Curbside Objects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4173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60" y="2153330"/>
            <a:ext cx="7086600" cy="4112814"/>
          </a:xfrm>
          <a:prstGeom prst="rect">
            <a:avLst/>
          </a:prstGeom>
        </p:spPr>
      </p:pic>
      <p:sp>
        <p:nvSpPr>
          <p:cNvPr id="2" name="TextShape 1"/>
          <p:cNvSpPr txBox="1"/>
          <p:nvPr/>
        </p:nvSpPr>
        <p:spPr>
          <a:xfrm>
            <a:off x="228600" y="-76320"/>
            <a:ext cx="8838720" cy="1142640"/>
          </a:xfrm>
          <a:prstGeom prst="rect">
            <a:avLst/>
          </a:prstGeom>
        </p:spPr>
        <p:txBody>
          <a:bodyPr lIns="45720" tIns="45000" rIns="45720" bIns="45000" anchor="ctr"/>
          <a:lstStyle/>
          <a:p>
            <a:pPr algn="ctr"/>
            <a:r>
              <a:rPr lang="en-US" sz="3800" dirty="0">
                <a:solidFill>
                  <a:srgbClr val="FFFFFF"/>
                </a:solidFill>
                <a:latin typeface="Franklin Gothic Book"/>
              </a:rPr>
              <a:t>Side Task 1 – </a:t>
            </a:r>
            <a:r>
              <a:rPr lang="en-US" sz="3800" u="sng" dirty="0">
                <a:solidFill>
                  <a:srgbClr val="FFFFFF"/>
                </a:solidFill>
                <a:latin typeface="Franklin Gothic Book"/>
              </a:rPr>
              <a:t>Curbside Objects</a:t>
            </a:r>
            <a:endParaRPr dirty="0"/>
          </a:p>
        </p:txBody>
      </p:sp>
      <p:sp>
        <p:nvSpPr>
          <p:cNvPr id="3" name="Rectangle 2"/>
          <p:cNvSpPr/>
          <p:nvPr/>
        </p:nvSpPr>
        <p:spPr>
          <a:xfrm>
            <a:off x="1228521" y="5398346"/>
            <a:ext cx="435169" cy="697653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stomShape 4"/>
          <p:cNvSpPr/>
          <p:nvPr/>
        </p:nvSpPr>
        <p:spPr>
          <a:xfrm>
            <a:off x="3257310" y="921872"/>
            <a:ext cx="2781300" cy="372681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1700" dirty="0" smtClean="0">
                <a:solidFill>
                  <a:srgbClr val="FFFFFF"/>
                </a:solidFill>
                <a:latin typeface="Arial"/>
              </a:rPr>
              <a:t>Response: </a:t>
            </a:r>
            <a:r>
              <a:rPr lang="en-US" sz="1700" i="1" dirty="0" smtClean="0">
                <a:solidFill>
                  <a:srgbClr val="FFFFFF"/>
                </a:solidFill>
                <a:latin typeface="Arial"/>
              </a:rPr>
              <a:t>Ding!</a:t>
            </a:r>
            <a:r>
              <a:rPr lang="en-US" sz="1700" dirty="0" smtClean="0">
                <a:solidFill>
                  <a:srgbClr val="FFFFFF"/>
                </a:solidFill>
                <a:latin typeface="Arial"/>
              </a:rPr>
              <a:t> or </a:t>
            </a:r>
            <a:r>
              <a:rPr lang="en-US" sz="1700" i="1" dirty="0" smtClean="0">
                <a:solidFill>
                  <a:srgbClr val="FFFFFF"/>
                </a:solidFill>
                <a:latin typeface="Arial"/>
              </a:rPr>
              <a:t>Buzz!</a:t>
            </a:r>
            <a:endParaRPr sz="1700" dirty="0"/>
          </a:p>
        </p:txBody>
      </p:sp>
      <p:sp>
        <p:nvSpPr>
          <p:cNvPr id="6" name="Rectangle 5"/>
          <p:cNvSpPr/>
          <p:nvPr/>
        </p:nvSpPr>
        <p:spPr>
          <a:xfrm>
            <a:off x="1663691" y="5398347"/>
            <a:ext cx="1155710" cy="3048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default_ding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57310" y="1294553"/>
            <a:ext cx="609600" cy="609600"/>
          </a:xfrm>
          <a:prstGeom prst="rect">
            <a:avLst/>
          </a:prstGeom>
        </p:spPr>
      </p:pic>
      <p:pic>
        <p:nvPicPr>
          <p:cNvPr id="8" name="default_buzz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57800" y="12945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4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39623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45283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39" y="1636985"/>
            <a:ext cx="7206439" cy="4153711"/>
          </a:xfrm>
          <a:prstGeom prst="rect">
            <a:avLst/>
          </a:prstGeom>
        </p:spPr>
      </p:pic>
      <p:sp>
        <p:nvSpPr>
          <p:cNvPr id="238" name="TextShape 1"/>
          <p:cNvSpPr txBox="1"/>
          <p:nvPr/>
        </p:nvSpPr>
        <p:spPr>
          <a:xfrm>
            <a:off x="228600" y="-76320"/>
            <a:ext cx="8838720" cy="1142640"/>
          </a:xfrm>
          <a:prstGeom prst="rect">
            <a:avLst/>
          </a:prstGeom>
        </p:spPr>
        <p:txBody>
          <a:bodyPr lIns="45720" tIns="45000" rIns="45720" bIns="45000" anchor="ctr"/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Franklin Gothic Book"/>
              </a:rPr>
              <a:t>Side Task 2 – </a:t>
            </a:r>
            <a:r>
              <a:rPr lang="en-US" sz="3600" u="sng" dirty="0">
                <a:solidFill>
                  <a:srgbClr val="FFFFFF"/>
                </a:solidFill>
                <a:latin typeface="Franklin Gothic Book"/>
              </a:rPr>
              <a:t>Satellite Map Icons</a:t>
            </a:r>
            <a:endParaRPr sz="3600" dirty="0"/>
          </a:p>
        </p:txBody>
      </p:sp>
      <p:sp>
        <p:nvSpPr>
          <p:cNvPr id="239" name="TextShape 2"/>
          <p:cNvSpPr txBox="1"/>
          <p:nvPr/>
        </p:nvSpPr>
        <p:spPr>
          <a:xfrm>
            <a:off x="3398679" y="1213185"/>
            <a:ext cx="2498561" cy="4238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1600" dirty="0" smtClean="0"/>
              <a:t>Icons: Color and direction</a:t>
            </a:r>
            <a:endParaRPr sz="1600" dirty="0"/>
          </a:p>
        </p:txBody>
      </p:sp>
      <p:sp>
        <p:nvSpPr>
          <p:cNvPr id="245" name="CustomShape 5"/>
          <p:cNvSpPr/>
          <p:nvPr/>
        </p:nvSpPr>
        <p:spPr>
          <a:xfrm>
            <a:off x="6934200" y="2743199"/>
            <a:ext cx="304800" cy="313447"/>
          </a:xfrm>
          <a:prstGeom prst="ellipse">
            <a:avLst/>
          </a:prstGeom>
          <a:ln w="19080">
            <a:solidFill>
              <a:srgbClr val="FF0000"/>
            </a:solidFill>
            <a:prstDash val="dash"/>
            <a:round/>
          </a:ln>
        </p:spPr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60" y="1786338"/>
            <a:ext cx="7391400" cy="4257601"/>
          </a:xfrm>
          <a:prstGeom prst="rect">
            <a:avLst/>
          </a:prstGeom>
        </p:spPr>
      </p:pic>
      <p:sp>
        <p:nvSpPr>
          <p:cNvPr id="2" name="CustomShape 3"/>
          <p:cNvSpPr/>
          <p:nvPr/>
        </p:nvSpPr>
        <p:spPr>
          <a:xfrm>
            <a:off x="3665379" y="1219200"/>
            <a:ext cx="1965161" cy="398088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1600" dirty="0" smtClean="0">
                <a:solidFill>
                  <a:srgbClr val="FFFFFF"/>
                </a:solidFill>
                <a:latin typeface="Arial"/>
              </a:rPr>
              <a:t>Highlighted prompt</a:t>
            </a:r>
            <a:endParaRPr sz="1600" dirty="0"/>
          </a:p>
        </p:txBody>
      </p:sp>
      <p:sp>
        <p:nvSpPr>
          <p:cNvPr id="4" name="TextShape 1"/>
          <p:cNvSpPr txBox="1"/>
          <p:nvPr/>
        </p:nvSpPr>
        <p:spPr>
          <a:xfrm>
            <a:off x="228600" y="-76320"/>
            <a:ext cx="8838720" cy="1142640"/>
          </a:xfrm>
          <a:prstGeom prst="rect">
            <a:avLst/>
          </a:prstGeom>
        </p:spPr>
        <p:txBody>
          <a:bodyPr lIns="45720" tIns="45000" rIns="45720" bIns="45000" anchor="ctr"/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Franklin Gothic Book"/>
              </a:rPr>
              <a:t>Side Task 2 – </a:t>
            </a:r>
            <a:r>
              <a:rPr lang="en-US" sz="3600" u="sng" dirty="0">
                <a:solidFill>
                  <a:srgbClr val="FFFFFF"/>
                </a:solidFill>
                <a:latin typeface="Franklin Gothic Book"/>
              </a:rPr>
              <a:t>Satellite Map Icons</a:t>
            </a:r>
            <a:endParaRPr sz="3600" dirty="0"/>
          </a:p>
        </p:txBody>
      </p:sp>
      <p:sp>
        <p:nvSpPr>
          <p:cNvPr id="5" name="Rectangle 4"/>
          <p:cNvSpPr/>
          <p:nvPr/>
        </p:nvSpPr>
        <p:spPr>
          <a:xfrm>
            <a:off x="6099386" y="5181600"/>
            <a:ext cx="1676400" cy="3048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40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86547"/>
            <a:ext cx="7086600" cy="41128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172200" y="5207000"/>
            <a:ext cx="1981200" cy="6604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stomShape 4"/>
          <p:cNvSpPr/>
          <p:nvPr/>
        </p:nvSpPr>
        <p:spPr>
          <a:xfrm>
            <a:off x="3398680" y="914400"/>
            <a:ext cx="2498560" cy="347162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1600" dirty="0">
                <a:solidFill>
                  <a:srgbClr val="FFFFFF"/>
                </a:solidFill>
              </a:rPr>
              <a:t>Response: </a:t>
            </a:r>
            <a:r>
              <a:rPr lang="en-US" sz="1600" i="1" dirty="0">
                <a:solidFill>
                  <a:srgbClr val="FFFFFF"/>
                </a:solidFill>
              </a:rPr>
              <a:t>Ding!</a:t>
            </a:r>
            <a:r>
              <a:rPr lang="en-US" sz="1600" dirty="0">
                <a:solidFill>
                  <a:srgbClr val="FFFFFF"/>
                </a:solidFill>
              </a:rPr>
              <a:t> or </a:t>
            </a:r>
            <a:r>
              <a:rPr lang="en-US" sz="1600" i="1" dirty="0">
                <a:solidFill>
                  <a:srgbClr val="FFFFFF"/>
                </a:solidFill>
              </a:rPr>
              <a:t>Buzz!</a:t>
            </a:r>
            <a:endParaRPr lang="en-US" sz="1600" dirty="0"/>
          </a:p>
        </p:txBody>
      </p:sp>
      <p:sp>
        <p:nvSpPr>
          <p:cNvPr id="5" name="TextShape 1"/>
          <p:cNvSpPr txBox="1"/>
          <p:nvPr/>
        </p:nvSpPr>
        <p:spPr>
          <a:xfrm>
            <a:off x="228600" y="-76320"/>
            <a:ext cx="8838720" cy="1142640"/>
          </a:xfrm>
          <a:prstGeom prst="rect">
            <a:avLst/>
          </a:prstGeom>
        </p:spPr>
        <p:txBody>
          <a:bodyPr lIns="45720" tIns="45000" rIns="45720" bIns="45000" anchor="ctr"/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Franklin Gothic Book"/>
              </a:rPr>
              <a:t>Side Task 2 – </a:t>
            </a:r>
            <a:r>
              <a:rPr lang="en-US" sz="3600" u="sng" dirty="0">
                <a:solidFill>
                  <a:srgbClr val="FFFFFF"/>
                </a:solidFill>
                <a:latin typeface="Franklin Gothic Book"/>
              </a:rPr>
              <a:t>Satellite Map Icons</a:t>
            </a:r>
            <a:endParaRPr sz="3600" dirty="0"/>
          </a:p>
        </p:txBody>
      </p:sp>
      <p:pic>
        <p:nvPicPr>
          <p:cNvPr id="6" name="default_ding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57310" y="1294553"/>
            <a:ext cx="609600" cy="609600"/>
          </a:xfrm>
          <a:prstGeom prst="rect">
            <a:avLst/>
          </a:prstGeom>
        </p:spPr>
      </p:pic>
      <p:pic>
        <p:nvPicPr>
          <p:cNvPr id="7" name="default_buzz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57800" y="12945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47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60" y="1544760"/>
            <a:ext cx="7696200" cy="4429324"/>
          </a:xfrm>
          <a:prstGeom prst="rect">
            <a:avLst/>
          </a:prstGeom>
        </p:spPr>
      </p:pic>
      <p:sp>
        <p:nvSpPr>
          <p:cNvPr id="246" name="TextShape 1"/>
          <p:cNvSpPr txBox="1"/>
          <p:nvPr/>
        </p:nvSpPr>
        <p:spPr>
          <a:xfrm>
            <a:off x="0" y="-76320"/>
            <a:ext cx="9067320" cy="1142640"/>
          </a:xfrm>
          <a:prstGeom prst="rect">
            <a:avLst/>
          </a:prstGeom>
        </p:spPr>
        <p:txBody>
          <a:bodyPr lIns="45720" tIns="45000" rIns="45720" bIns="45000" anchor="ctr"/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Franklin Gothic Book"/>
              </a:rPr>
              <a:t>Side Task 3 – </a:t>
            </a:r>
            <a:r>
              <a:rPr lang="en-US" sz="3600" u="sng" dirty="0">
                <a:solidFill>
                  <a:srgbClr val="FFFFFF"/>
                </a:solidFill>
                <a:latin typeface="Franklin Gothic Book"/>
              </a:rPr>
              <a:t>Sounds</a:t>
            </a:r>
            <a:endParaRPr sz="3600" dirty="0"/>
          </a:p>
        </p:txBody>
      </p:sp>
      <p:sp>
        <p:nvSpPr>
          <p:cNvPr id="247" name="TextShape 2"/>
          <p:cNvSpPr txBox="1"/>
          <p:nvPr/>
        </p:nvSpPr>
        <p:spPr>
          <a:xfrm>
            <a:off x="3886020" y="1143000"/>
            <a:ext cx="1295280" cy="4017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1700" dirty="0" smtClean="0">
                <a:solidFill>
                  <a:srgbClr val="FFFFFF"/>
                </a:solidFill>
                <a:latin typeface="Arial"/>
              </a:rPr>
              <a:t>Sound icon</a:t>
            </a:r>
            <a:endParaRPr sz="1700" dirty="0"/>
          </a:p>
        </p:txBody>
      </p:sp>
      <p:sp>
        <p:nvSpPr>
          <p:cNvPr id="10" name="Rectangle 9"/>
          <p:cNvSpPr/>
          <p:nvPr/>
        </p:nvSpPr>
        <p:spPr>
          <a:xfrm>
            <a:off x="992293" y="1676400"/>
            <a:ext cx="990600" cy="91489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0" y="-76320"/>
            <a:ext cx="9067320" cy="1142640"/>
          </a:xfrm>
          <a:prstGeom prst="rect">
            <a:avLst/>
          </a:prstGeom>
        </p:spPr>
        <p:txBody>
          <a:bodyPr lIns="45720" tIns="45000" rIns="45720" bIns="45000" anchor="ctr"/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Franklin Gothic Book"/>
              </a:rPr>
              <a:t>Side Task 3 – </a:t>
            </a:r>
            <a:r>
              <a:rPr lang="en-US" sz="3600" u="sng" dirty="0">
                <a:solidFill>
                  <a:srgbClr val="FFFFFF"/>
                </a:solidFill>
                <a:latin typeface="Franklin Gothic Book"/>
              </a:rPr>
              <a:t>Sounds</a:t>
            </a:r>
            <a:endParaRPr sz="3600" dirty="0"/>
          </a:p>
        </p:txBody>
      </p:sp>
      <p:sp>
        <p:nvSpPr>
          <p:cNvPr id="3" name="CustomShape 3"/>
          <p:cNvSpPr/>
          <p:nvPr/>
        </p:nvSpPr>
        <p:spPr>
          <a:xfrm>
            <a:off x="1275884" y="3998460"/>
            <a:ext cx="6515551" cy="42114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1700" i="1" dirty="0" smtClean="0"/>
              <a:t>Whoop!</a:t>
            </a:r>
            <a:r>
              <a:rPr lang="en-US" sz="1700" dirty="0" smtClean="0"/>
              <a:t> sound prompts listener for direction of last sound heard.</a:t>
            </a:r>
            <a:endParaRPr sz="1700" dirty="0"/>
          </a:p>
        </p:txBody>
      </p:sp>
      <p:sp>
        <p:nvSpPr>
          <p:cNvPr id="6" name="CustomShape 3"/>
          <p:cNvSpPr/>
          <p:nvPr/>
        </p:nvSpPr>
        <p:spPr>
          <a:xfrm>
            <a:off x="3618840" y="1730086"/>
            <a:ext cx="1829220" cy="38508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1700" u="sng" dirty="0" smtClean="0"/>
              <a:t>Example Sounds</a:t>
            </a:r>
            <a:endParaRPr sz="1700" u="sng" dirty="0"/>
          </a:p>
        </p:txBody>
      </p:sp>
      <p:sp>
        <p:nvSpPr>
          <p:cNvPr id="8" name="CustomShape 3"/>
          <p:cNvSpPr/>
          <p:nvPr/>
        </p:nvSpPr>
        <p:spPr>
          <a:xfrm>
            <a:off x="2196890" y="2227426"/>
            <a:ext cx="1765510" cy="38508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1700" i="1" dirty="0" smtClean="0"/>
              <a:t>Child Laughter</a:t>
            </a:r>
            <a:endParaRPr sz="1700" i="1" dirty="0"/>
          </a:p>
        </p:txBody>
      </p:sp>
      <p:sp>
        <p:nvSpPr>
          <p:cNvPr id="9" name="CustomShape 3"/>
          <p:cNvSpPr/>
          <p:nvPr/>
        </p:nvSpPr>
        <p:spPr>
          <a:xfrm>
            <a:off x="5181600" y="2227426"/>
            <a:ext cx="1371600" cy="38508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1700" i="1" dirty="0" smtClean="0"/>
              <a:t>Dog Bark</a:t>
            </a:r>
            <a:endParaRPr sz="1700" i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276600" y="3352800"/>
            <a:ext cx="304800" cy="533400"/>
          </a:xfrm>
          <a:prstGeom prst="straightConnector1">
            <a:avLst/>
          </a:prstGeom>
          <a:ln w="19050">
            <a:solidFill>
              <a:schemeClr val="tx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153070" y="3352800"/>
            <a:ext cx="247740" cy="533400"/>
          </a:xfrm>
          <a:prstGeom prst="straightConnector1">
            <a:avLst/>
          </a:prstGeom>
          <a:ln w="19050">
            <a:solidFill>
              <a:schemeClr val="tx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merican_child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74845" y="2620050"/>
            <a:ext cx="609600" cy="609600"/>
          </a:xfrm>
          <a:prstGeom prst="rect">
            <a:avLst/>
          </a:prstGeom>
        </p:spPr>
      </p:pic>
      <p:pic>
        <p:nvPicPr>
          <p:cNvPr id="11" name="dog_bark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448060" y="2624052"/>
            <a:ext cx="609600" cy="609600"/>
          </a:xfrm>
          <a:prstGeom prst="rect">
            <a:avLst/>
          </a:prstGeom>
        </p:spPr>
      </p:pic>
      <p:pic>
        <p:nvPicPr>
          <p:cNvPr id="12" name="xWhoopFlp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28650" y="441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73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21" y="2057400"/>
            <a:ext cx="7048278" cy="4090573"/>
          </a:xfrm>
          <a:prstGeom prst="rect">
            <a:avLst/>
          </a:prstGeom>
        </p:spPr>
      </p:pic>
      <p:sp>
        <p:nvSpPr>
          <p:cNvPr id="2" name="TextShape 1"/>
          <p:cNvSpPr txBox="1"/>
          <p:nvPr/>
        </p:nvSpPr>
        <p:spPr>
          <a:xfrm>
            <a:off x="0" y="-76320"/>
            <a:ext cx="9067320" cy="1142640"/>
          </a:xfrm>
          <a:prstGeom prst="rect">
            <a:avLst/>
          </a:prstGeom>
        </p:spPr>
        <p:txBody>
          <a:bodyPr lIns="45720" tIns="45000" rIns="45720" bIns="45000" anchor="ctr"/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Franklin Gothic Book"/>
              </a:rPr>
              <a:t>Side Task 3 – </a:t>
            </a:r>
            <a:r>
              <a:rPr lang="en-US" sz="3600" u="sng" dirty="0">
                <a:solidFill>
                  <a:srgbClr val="FFFFFF"/>
                </a:solidFill>
                <a:latin typeface="Franklin Gothic Book"/>
              </a:rPr>
              <a:t>Sounds</a:t>
            </a:r>
            <a:endParaRPr sz="3600" dirty="0"/>
          </a:p>
        </p:txBody>
      </p:sp>
      <p:sp>
        <p:nvSpPr>
          <p:cNvPr id="3" name="CustomShape 4"/>
          <p:cNvSpPr/>
          <p:nvPr/>
        </p:nvSpPr>
        <p:spPr>
          <a:xfrm>
            <a:off x="3284380" y="947391"/>
            <a:ext cx="2498560" cy="347162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1600" dirty="0">
                <a:solidFill>
                  <a:srgbClr val="FFFFFF"/>
                </a:solidFill>
              </a:rPr>
              <a:t>Response: </a:t>
            </a:r>
            <a:r>
              <a:rPr lang="en-US" sz="1600" i="1" dirty="0">
                <a:solidFill>
                  <a:srgbClr val="FFFFFF"/>
                </a:solidFill>
              </a:rPr>
              <a:t>Ding!</a:t>
            </a:r>
            <a:r>
              <a:rPr lang="en-US" sz="1600" dirty="0">
                <a:solidFill>
                  <a:srgbClr val="FFFFFF"/>
                </a:solidFill>
              </a:rPr>
              <a:t> or </a:t>
            </a:r>
            <a:r>
              <a:rPr lang="en-US" sz="1600" i="1" dirty="0">
                <a:solidFill>
                  <a:srgbClr val="FFFFFF"/>
                </a:solidFill>
              </a:rPr>
              <a:t>Buzz!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1571412" y="5261187"/>
            <a:ext cx="1172009" cy="308335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3000" y="5257800"/>
            <a:ext cx="381222" cy="6858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default_ding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57310" y="1294553"/>
            <a:ext cx="609600" cy="609600"/>
          </a:xfrm>
          <a:prstGeom prst="rect">
            <a:avLst/>
          </a:prstGeom>
        </p:spPr>
      </p:pic>
      <p:pic>
        <p:nvPicPr>
          <p:cNvPr id="9" name="default_buzz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57800" y="12945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17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0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2" y="1476033"/>
            <a:ext cx="7677960" cy="4456019"/>
          </a:xfrm>
          <a:prstGeom prst="rect">
            <a:avLst/>
          </a:prstGeom>
        </p:spPr>
      </p:pic>
      <p:sp>
        <p:nvSpPr>
          <p:cNvPr id="253" name="TextShape 1"/>
          <p:cNvSpPr txBox="1"/>
          <p:nvPr/>
        </p:nvSpPr>
        <p:spPr>
          <a:xfrm>
            <a:off x="0" y="-76320"/>
            <a:ext cx="9067320" cy="1142640"/>
          </a:xfrm>
          <a:prstGeom prst="rect">
            <a:avLst/>
          </a:prstGeom>
        </p:spPr>
        <p:txBody>
          <a:bodyPr lIns="45720" tIns="45000" rIns="45720" bIns="45000" anchor="ctr"/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Franklin Gothic Book"/>
              </a:rPr>
              <a:t>Side Task 4 – </a:t>
            </a:r>
            <a:r>
              <a:rPr lang="en-US" sz="3600" u="sng" dirty="0">
                <a:solidFill>
                  <a:srgbClr val="FFFFFF"/>
                </a:solidFill>
                <a:latin typeface="Franklin Gothic Book"/>
              </a:rPr>
              <a:t>Spoken Sentences</a:t>
            </a:r>
            <a:endParaRPr sz="3600" dirty="0"/>
          </a:p>
        </p:txBody>
      </p:sp>
      <p:sp>
        <p:nvSpPr>
          <p:cNvPr id="254" name="TextShape 2"/>
          <p:cNvSpPr txBox="1"/>
          <p:nvPr/>
        </p:nvSpPr>
        <p:spPr>
          <a:xfrm>
            <a:off x="3866759" y="1062453"/>
            <a:ext cx="1333800" cy="41358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1700" dirty="0" smtClean="0">
                <a:solidFill>
                  <a:srgbClr val="FFFFFF"/>
                </a:solidFill>
                <a:latin typeface="Arial"/>
              </a:rPr>
              <a:t>COMM icon</a:t>
            </a:r>
            <a:endParaRPr sz="1700" dirty="0"/>
          </a:p>
        </p:txBody>
      </p:sp>
      <p:sp>
        <p:nvSpPr>
          <p:cNvPr id="18" name="Rectangle 17"/>
          <p:cNvSpPr/>
          <p:nvPr/>
        </p:nvSpPr>
        <p:spPr>
          <a:xfrm>
            <a:off x="1981200" y="1752600"/>
            <a:ext cx="755695" cy="69794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36394" y="6019800"/>
            <a:ext cx="2967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Tip: Only respond to questions beginning with your code name (</a:t>
            </a:r>
            <a:r>
              <a:rPr lang="en-US" sz="1200" b="1" i="1" u="sng" dirty="0" smtClean="0"/>
              <a:t>Delta</a:t>
            </a:r>
            <a:r>
              <a:rPr lang="en-US" sz="1200" i="1" dirty="0" smtClean="0"/>
              <a:t> </a:t>
            </a:r>
            <a:r>
              <a:rPr lang="en-US" sz="1200" dirty="0" smtClean="0"/>
              <a:t>or </a:t>
            </a:r>
            <a:r>
              <a:rPr lang="en-US" sz="1200" b="1" i="1" u="sng" dirty="0" smtClean="0"/>
              <a:t>Echo</a:t>
            </a:r>
            <a:r>
              <a:rPr lang="en-US" sz="1200" dirty="0" smtClean="0"/>
              <a:t>).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876300" y="1039172"/>
            <a:ext cx="7467120" cy="456840"/>
          </a:xfrm>
          <a:prstGeom prst="rect">
            <a:avLst/>
          </a:prstGeom>
        </p:spPr>
        <p:txBody>
          <a:bodyPr lIns="45720" tIns="45000" rIns="45720" bIns="45000" anchor="ctr"/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Franklin Gothic Book"/>
              </a:rPr>
              <a:t>STRUM - What is It?</a:t>
            </a:r>
            <a:endParaRPr dirty="0"/>
          </a:p>
        </p:txBody>
      </p:sp>
      <p:sp>
        <p:nvSpPr>
          <p:cNvPr id="171" name="TextShape 2"/>
          <p:cNvSpPr txBox="1"/>
          <p:nvPr/>
        </p:nvSpPr>
        <p:spPr>
          <a:xfrm>
            <a:off x="971310" y="1601893"/>
            <a:ext cx="7277100" cy="2893907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2000" dirty="0">
                <a:solidFill>
                  <a:srgbClr val="FFFFFF"/>
                </a:solidFill>
                <a:latin typeface="Arial"/>
              </a:rPr>
              <a:t>STRUM stands for </a:t>
            </a:r>
            <a:r>
              <a:rPr lang="en-US" sz="2000" u="sng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2000" dirty="0">
                <a:solidFill>
                  <a:srgbClr val="FFFFFF"/>
                </a:solidFill>
                <a:latin typeface="Arial"/>
              </a:rPr>
              <a:t>mall </a:t>
            </a:r>
            <a:r>
              <a:rPr lang="en-US" sz="2000" u="sng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2000" dirty="0">
                <a:solidFill>
                  <a:srgbClr val="FFFFFF"/>
                </a:solidFill>
                <a:latin typeface="Arial"/>
              </a:rPr>
              <a:t>eam </a:t>
            </a:r>
            <a:r>
              <a:rPr lang="en-US" sz="2000" u="sng" dirty="0">
                <a:solidFill>
                  <a:srgbClr val="FFFFFF"/>
                </a:solidFill>
                <a:latin typeface="Arial"/>
              </a:rPr>
              <a:t>R</a:t>
            </a:r>
            <a:r>
              <a:rPr lang="en-US" sz="2000" dirty="0">
                <a:solidFill>
                  <a:srgbClr val="FFFFFF"/>
                </a:solidFill>
                <a:latin typeface="Arial"/>
              </a:rPr>
              <a:t>econnaissance and </a:t>
            </a:r>
            <a:r>
              <a:rPr lang="en-US" sz="2000" u="sng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2000" dirty="0">
                <a:solidFill>
                  <a:srgbClr val="FFFFFF"/>
                </a:solidFill>
                <a:latin typeface="Arial"/>
              </a:rPr>
              <a:t>rban </a:t>
            </a:r>
            <a:r>
              <a:rPr lang="en-US" sz="2000" u="sng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2000" dirty="0">
                <a:solidFill>
                  <a:srgbClr val="FFFFFF"/>
                </a:solidFill>
                <a:latin typeface="Arial"/>
              </a:rPr>
              <a:t>issions</a:t>
            </a:r>
            <a:endParaRPr sz="2000" dirty="0"/>
          </a:p>
          <a:p>
            <a:endParaRPr sz="2000" dirty="0"/>
          </a:p>
          <a:p>
            <a:r>
              <a:rPr lang="en-US" sz="2000" u="sng" dirty="0">
                <a:solidFill>
                  <a:srgbClr val="FFFFFF"/>
                </a:solidFill>
                <a:latin typeface="Arial"/>
              </a:rPr>
              <a:t>The Game Story Line</a:t>
            </a:r>
            <a:endParaRPr sz="2000" dirty="0"/>
          </a:p>
          <a:p>
            <a:r>
              <a:rPr lang="en-US" sz="2000" dirty="0">
                <a:solidFill>
                  <a:srgbClr val="FFFFFF"/>
                </a:solidFill>
                <a:latin typeface="Arial"/>
              </a:rPr>
              <a:t>You and your partner are a two-person reconnaissance and surveillance team placed within a command post </a:t>
            </a:r>
            <a:r>
              <a:rPr lang="en-US" sz="2000" dirty="0" err="1" smtClean="0">
                <a:solidFill>
                  <a:srgbClr val="FFFFFF"/>
                </a:solidFill>
                <a:latin typeface="Arial"/>
              </a:rPr>
              <a:t>humvee</a:t>
            </a: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 in </a:t>
            </a:r>
            <a:r>
              <a:rPr lang="en-US" sz="2000" dirty="0">
                <a:solidFill>
                  <a:srgbClr val="FFFFFF"/>
                </a:solidFill>
                <a:latin typeface="Arial"/>
              </a:rPr>
              <a:t>a coastal city. Your code </a:t>
            </a: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name is </a:t>
            </a:r>
            <a:r>
              <a:rPr lang="en-US" sz="2000" b="1" i="1" u="sng" dirty="0" smtClean="0">
                <a:solidFill>
                  <a:srgbClr val="FFFFFF"/>
                </a:solidFill>
                <a:latin typeface="Arial"/>
              </a:rPr>
              <a:t>Delta</a:t>
            </a: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 or </a:t>
            </a:r>
            <a:r>
              <a:rPr lang="en-US" sz="2000" b="1" i="1" u="sng" dirty="0" smtClean="0">
                <a:solidFill>
                  <a:srgbClr val="FFFFFF"/>
                </a:solidFill>
                <a:latin typeface="Arial"/>
              </a:rPr>
              <a:t>Echo</a:t>
            </a:r>
            <a:r>
              <a:rPr lang="en-US" sz="2000" dirty="0">
                <a:solidFill>
                  <a:srgbClr val="FFFFFF"/>
                </a:solidFill>
                <a:latin typeface="Arial"/>
              </a:rPr>
              <a:t>. Seated in your vehicle command </a:t>
            </a: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post, </a:t>
            </a:r>
            <a:r>
              <a:rPr lang="en-US" sz="2000" dirty="0">
                <a:solidFill>
                  <a:srgbClr val="FFFFFF"/>
                </a:solidFill>
                <a:latin typeface="Arial"/>
              </a:rPr>
              <a:t>you will complete six </a:t>
            </a:r>
            <a:r>
              <a:rPr lang="en-US" sz="2000" u="sng" dirty="0">
                <a:solidFill>
                  <a:srgbClr val="FFFFFF"/>
                </a:solidFill>
                <a:latin typeface="Arial"/>
              </a:rPr>
              <a:t>primary missions</a:t>
            </a:r>
            <a:r>
              <a:rPr lang="en-US" sz="2000" dirty="0">
                <a:solidFill>
                  <a:srgbClr val="FFFFFF"/>
                </a:solidFill>
                <a:latin typeface="Arial"/>
              </a:rPr>
              <a:t>, often in parallel with one or two of five </a:t>
            </a:r>
            <a:r>
              <a:rPr lang="en-US" sz="2000" dirty="0" smtClean="0">
                <a:solidFill>
                  <a:srgbClr val="FFFFFF"/>
                </a:solidFill>
                <a:latin typeface="Arial"/>
              </a:rPr>
              <a:t>different </a:t>
            </a:r>
            <a:r>
              <a:rPr lang="en-US" sz="2000" u="sng" dirty="0">
                <a:solidFill>
                  <a:srgbClr val="FFFFFF"/>
                </a:solidFill>
                <a:latin typeface="Arial"/>
              </a:rPr>
              <a:t>side tasks</a:t>
            </a:r>
            <a:r>
              <a:rPr lang="en-US" sz="2000" dirty="0">
                <a:solidFill>
                  <a:srgbClr val="FFFFFF"/>
                </a:solidFill>
                <a:latin typeface="Arial"/>
              </a:rPr>
              <a:t>.</a:t>
            </a:r>
            <a:endParaRPr sz="2000" dirty="0"/>
          </a:p>
        </p:txBody>
      </p:sp>
      <p:sp>
        <p:nvSpPr>
          <p:cNvPr id="172" name="CustomShape 3"/>
          <p:cNvSpPr/>
          <p:nvPr/>
        </p:nvSpPr>
        <p:spPr>
          <a:xfrm>
            <a:off x="1676400" y="228600"/>
            <a:ext cx="5866920" cy="7912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US" sz="3600" u="sng" dirty="0">
                <a:solidFill>
                  <a:srgbClr val="FFFFFF"/>
                </a:solidFill>
                <a:latin typeface="Arial"/>
              </a:rPr>
              <a:t>Game Design</a:t>
            </a:r>
            <a:endParaRPr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060" y="4571999"/>
            <a:ext cx="1714260" cy="1964377"/>
          </a:xfrm>
          <a:prstGeom prst="rect">
            <a:avLst/>
          </a:prstGeom>
        </p:spPr>
      </p:pic>
      <p:pic>
        <p:nvPicPr>
          <p:cNvPr id="6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1676400" y="4853423"/>
            <a:ext cx="2514120" cy="1682954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4267200" y="5334000"/>
            <a:ext cx="1524000" cy="3609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88041" y="5699980"/>
            <a:ext cx="1043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Humvee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09860" y="5029200"/>
            <a:ext cx="799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Inside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0" y="-76320"/>
            <a:ext cx="9067320" cy="1142640"/>
          </a:xfrm>
          <a:prstGeom prst="rect">
            <a:avLst/>
          </a:prstGeom>
        </p:spPr>
        <p:txBody>
          <a:bodyPr lIns="45720" tIns="45000" rIns="45720" bIns="45000" anchor="ctr"/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Franklin Gothic Book"/>
              </a:rPr>
              <a:t>Side Task 4 – </a:t>
            </a:r>
            <a:r>
              <a:rPr lang="en-US" sz="3600" u="sng" dirty="0">
                <a:solidFill>
                  <a:srgbClr val="FFFFFF"/>
                </a:solidFill>
                <a:latin typeface="Franklin Gothic Book"/>
              </a:rPr>
              <a:t>Spoken Sentences</a:t>
            </a:r>
            <a:endParaRPr sz="3600" dirty="0"/>
          </a:p>
        </p:txBody>
      </p:sp>
      <p:sp>
        <p:nvSpPr>
          <p:cNvPr id="4" name="CustomShape 3"/>
          <p:cNvSpPr/>
          <p:nvPr/>
        </p:nvSpPr>
        <p:spPr>
          <a:xfrm>
            <a:off x="3447795" y="1350888"/>
            <a:ext cx="2171730" cy="39207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1700" dirty="0" smtClean="0">
                <a:solidFill>
                  <a:srgbClr val="FFFFFF"/>
                </a:solidFill>
                <a:latin typeface="Arial"/>
              </a:rPr>
              <a:t>Sentence statement</a:t>
            </a:r>
            <a:endParaRPr sz="1700" dirty="0"/>
          </a:p>
        </p:txBody>
      </p:sp>
      <p:sp>
        <p:nvSpPr>
          <p:cNvPr id="5" name="CustomShape 5"/>
          <p:cNvSpPr/>
          <p:nvPr/>
        </p:nvSpPr>
        <p:spPr>
          <a:xfrm>
            <a:off x="3314490" y="4599939"/>
            <a:ext cx="2438340" cy="692573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US" sz="1200" dirty="0" smtClean="0">
                <a:solidFill>
                  <a:srgbClr val="FFFFFF"/>
                </a:solidFill>
                <a:latin typeface="Arial"/>
              </a:rPr>
              <a:t>Tip: If you do not hear your call sign (</a:t>
            </a:r>
            <a:r>
              <a:rPr lang="en-US" sz="1200" b="1" i="1" u="sng" dirty="0" smtClean="0">
                <a:solidFill>
                  <a:srgbClr val="FFFFFF"/>
                </a:solidFill>
                <a:latin typeface="Arial"/>
              </a:rPr>
              <a:t>Delta</a:t>
            </a:r>
            <a:r>
              <a:rPr lang="en-US" sz="1200" dirty="0" smtClean="0">
                <a:solidFill>
                  <a:srgbClr val="FFFFFF"/>
                </a:solidFill>
                <a:latin typeface="Arial"/>
              </a:rPr>
              <a:t> or </a:t>
            </a:r>
            <a:r>
              <a:rPr lang="en-US" sz="1200" b="1" i="1" u="sng" dirty="0" smtClean="0">
                <a:solidFill>
                  <a:srgbClr val="FFFFFF"/>
                </a:solidFill>
                <a:latin typeface="Arial"/>
              </a:rPr>
              <a:t>Echo</a:t>
            </a:r>
            <a:r>
              <a:rPr lang="en-US" sz="1200" dirty="0" smtClean="0">
                <a:solidFill>
                  <a:srgbClr val="FFFFFF"/>
                </a:solidFill>
                <a:latin typeface="Arial"/>
              </a:rPr>
              <a:t>) then you do </a:t>
            </a:r>
            <a:r>
              <a:rPr lang="en-US" sz="1200" b="1" i="1" u="sng" dirty="0" smtClean="0">
                <a:solidFill>
                  <a:srgbClr val="FFFFFF"/>
                </a:solidFill>
                <a:latin typeface="Arial"/>
              </a:rPr>
              <a:t>NOT</a:t>
            </a:r>
            <a:r>
              <a:rPr lang="en-US" sz="1200" dirty="0" smtClean="0">
                <a:solidFill>
                  <a:srgbClr val="FFFFFF"/>
                </a:solidFill>
                <a:latin typeface="Arial"/>
              </a:rPr>
              <a:t> have to pay attention.</a:t>
            </a:r>
            <a:endParaRPr sz="1200" dirty="0"/>
          </a:p>
        </p:txBody>
      </p:sp>
      <p:sp>
        <p:nvSpPr>
          <p:cNvPr id="8" name="CustomShape 3"/>
          <p:cNvSpPr/>
          <p:nvPr/>
        </p:nvSpPr>
        <p:spPr>
          <a:xfrm>
            <a:off x="3171457" y="2895600"/>
            <a:ext cx="2724406" cy="39207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1700" dirty="0" smtClean="0">
                <a:solidFill>
                  <a:srgbClr val="FFFFFF"/>
                </a:solidFill>
                <a:latin typeface="Arial"/>
              </a:rPr>
              <a:t>Question about statement</a:t>
            </a:r>
            <a:endParaRPr sz="1700" dirty="0"/>
          </a:p>
        </p:txBody>
      </p:sp>
      <p:pic>
        <p:nvPicPr>
          <p:cNvPr id="3" name="S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28860" y="1981200"/>
            <a:ext cx="609600" cy="609600"/>
          </a:xfrm>
          <a:prstGeom prst="rect">
            <a:avLst/>
          </a:prstGeom>
        </p:spPr>
      </p:pic>
      <p:pic>
        <p:nvPicPr>
          <p:cNvPr id="9" name="Q1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28860" y="3581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8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41" y="2209800"/>
            <a:ext cx="7083638" cy="4111095"/>
          </a:xfrm>
          <a:prstGeom prst="rect">
            <a:avLst/>
          </a:prstGeom>
        </p:spPr>
      </p:pic>
      <p:sp>
        <p:nvSpPr>
          <p:cNvPr id="2" name="TextShape 1"/>
          <p:cNvSpPr txBox="1"/>
          <p:nvPr/>
        </p:nvSpPr>
        <p:spPr>
          <a:xfrm>
            <a:off x="0" y="-76320"/>
            <a:ext cx="9067320" cy="1142640"/>
          </a:xfrm>
          <a:prstGeom prst="rect">
            <a:avLst/>
          </a:prstGeom>
        </p:spPr>
        <p:txBody>
          <a:bodyPr lIns="45720" tIns="45000" rIns="45720" bIns="45000" anchor="ctr"/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Franklin Gothic Book"/>
              </a:rPr>
              <a:t>Side Task 4 – </a:t>
            </a:r>
            <a:r>
              <a:rPr lang="en-US" sz="3600" u="sng" dirty="0">
                <a:solidFill>
                  <a:srgbClr val="FFFFFF"/>
                </a:solidFill>
                <a:latin typeface="Franklin Gothic Book"/>
              </a:rPr>
              <a:t>Spoken Sentences</a:t>
            </a:r>
            <a:endParaRPr sz="3600" dirty="0"/>
          </a:p>
        </p:txBody>
      </p:sp>
      <p:sp>
        <p:nvSpPr>
          <p:cNvPr id="3" name="Rectangle 2"/>
          <p:cNvSpPr/>
          <p:nvPr/>
        </p:nvSpPr>
        <p:spPr>
          <a:xfrm>
            <a:off x="1112744" y="5408507"/>
            <a:ext cx="411256" cy="6858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0" y="5813217"/>
            <a:ext cx="1213273" cy="26839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stomShape 4"/>
          <p:cNvSpPr/>
          <p:nvPr/>
        </p:nvSpPr>
        <p:spPr>
          <a:xfrm>
            <a:off x="3284380" y="990600"/>
            <a:ext cx="2498560" cy="347162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1600" dirty="0">
                <a:solidFill>
                  <a:srgbClr val="FFFFFF"/>
                </a:solidFill>
              </a:rPr>
              <a:t>Response: </a:t>
            </a:r>
            <a:r>
              <a:rPr lang="en-US" sz="1600" i="1" dirty="0">
                <a:solidFill>
                  <a:srgbClr val="FFFFFF"/>
                </a:solidFill>
              </a:rPr>
              <a:t>Ding!</a:t>
            </a:r>
            <a:r>
              <a:rPr lang="en-US" sz="1600" dirty="0">
                <a:solidFill>
                  <a:srgbClr val="FFFFFF"/>
                </a:solidFill>
              </a:rPr>
              <a:t> or </a:t>
            </a:r>
            <a:r>
              <a:rPr lang="en-US" sz="1600" i="1" dirty="0">
                <a:solidFill>
                  <a:srgbClr val="FFFFFF"/>
                </a:solidFill>
              </a:rPr>
              <a:t>Buzz!</a:t>
            </a:r>
            <a:endParaRPr lang="en-US" sz="1600" dirty="0"/>
          </a:p>
        </p:txBody>
      </p:sp>
      <p:pic>
        <p:nvPicPr>
          <p:cNvPr id="7" name="default_ding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57310" y="1371600"/>
            <a:ext cx="609600" cy="609600"/>
          </a:xfrm>
          <a:prstGeom prst="rect">
            <a:avLst/>
          </a:prstGeom>
        </p:spPr>
      </p:pic>
      <p:pic>
        <p:nvPicPr>
          <p:cNvPr id="8" name="default_buzz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57800" y="13750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10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0" y="1371600"/>
            <a:ext cx="8097520" cy="4667321"/>
          </a:xfrm>
          <a:prstGeom prst="rect">
            <a:avLst/>
          </a:prstGeom>
        </p:spPr>
      </p:pic>
      <p:sp>
        <p:nvSpPr>
          <p:cNvPr id="3" name="CustomShape 3"/>
          <p:cNvSpPr/>
          <p:nvPr/>
        </p:nvSpPr>
        <p:spPr>
          <a:xfrm>
            <a:off x="3466770" y="1036860"/>
            <a:ext cx="2133780" cy="33474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1700" dirty="0" smtClean="0">
                <a:solidFill>
                  <a:srgbClr val="FFFFFF"/>
                </a:solidFill>
                <a:latin typeface="Arial"/>
              </a:rPr>
              <a:t>Sentence statement</a:t>
            </a:r>
            <a:endParaRPr sz="1700" dirty="0"/>
          </a:p>
        </p:txBody>
      </p:sp>
      <p:sp>
        <p:nvSpPr>
          <p:cNvPr id="5" name="TextShape 1"/>
          <p:cNvSpPr txBox="1"/>
          <p:nvPr/>
        </p:nvSpPr>
        <p:spPr>
          <a:xfrm>
            <a:off x="0" y="-76320"/>
            <a:ext cx="9067320" cy="1142640"/>
          </a:xfrm>
          <a:prstGeom prst="rect">
            <a:avLst/>
          </a:prstGeom>
        </p:spPr>
        <p:txBody>
          <a:bodyPr lIns="45720" tIns="45000" rIns="45720" bIns="45000" anchor="ctr"/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Franklin Gothic Book"/>
              </a:rPr>
              <a:t>Side Task 5 – </a:t>
            </a:r>
            <a:r>
              <a:rPr lang="en-US" sz="3600" u="sng" dirty="0">
                <a:solidFill>
                  <a:srgbClr val="FFFFFF"/>
                </a:solidFill>
                <a:latin typeface="Franklin Gothic Book"/>
              </a:rPr>
              <a:t>Written Sentences</a:t>
            </a:r>
            <a:endParaRPr sz="3600" dirty="0"/>
          </a:p>
        </p:txBody>
      </p:sp>
      <p:sp>
        <p:nvSpPr>
          <p:cNvPr id="6" name="Rectangle 5"/>
          <p:cNvSpPr/>
          <p:nvPr/>
        </p:nvSpPr>
        <p:spPr>
          <a:xfrm>
            <a:off x="668867" y="3276600"/>
            <a:ext cx="1143000" cy="2286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36394" y="6172200"/>
            <a:ext cx="2967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Tip: Only respond to questions beginning with your code name (</a:t>
            </a:r>
            <a:r>
              <a:rPr lang="en-US" sz="1200" b="1" i="1" u="sng" dirty="0" smtClean="0"/>
              <a:t>Delta</a:t>
            </a:r>
            <a:r>
              <a:rPr lang="en-US" sz="1200" i="1" dirty="0" smtClean="0"/>
              <a:t> </a:t>
            </a:r>
            <a:r>
              <a:rPr lang="en-US" sz="1200" dirty="0" smtClean="0"/>
              <a:t>or </a:t>
            </a:r>
            <a:r>
              <a:rPr lang="en-US" sz="1200" b="1" i="1" u="sng" dirty="0" smtClean="0"/>
              <a:t>Echo</a:t>
            </a:r>
            <a:r>
              <a:rPr lang="en-US" sz="1200" dirty="0" smtClean="0"/>
              <a:t>).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622732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90" y="1524000"/>
            <a:ext cx="7734540" cy="44446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14400" y="3322320"/>
            <a:ext cx="1295400" cy="17272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Shape 1"/>
          <p:cNvSpPr txBox="1"/>
          <p:nvPr/>
        </p:nvSpPr>
        <p:spPr>
          <a:xfrm>
            <a:off x="0" y="-76320"/>
            <a:ext cx="9067320" cy="1142640"/>
          </a:xfrm>
          <a:prstGeom prst="rect">
            <a:avLst/>
          </a:prstGeom>
        </p:spPr>
        <p:txBody>
          <a:bodyPr lIns="45720" tIns="45000" rIns="45720" bIns="45000" anchor="ctr"/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Franklin Gothic Book"/>
              </a:rPr>
              <a:t>Side Task 5 – </a:t>
            </a:r>
            <a:r>
              <a:rPr lang="en-US" sz="3600" u="sng" dirty="0">
                <a:solidFill>
                  <a:srgbClr val="FFFFFF"/>
                </a:solidFill>
                <a:latin typeface="Franklin Gothic Book"/>
              </a:rPr>
              <a:t>Written Sentences</a:t>
            </a:r>
            <a:endParaRPr sz="3600" dirty="0"/>
          </a:p>
        </p:txBody>
      </p:sp>
      <p:sp>
        <p:nvSpPr>
          <p:cNvPr id="10" name="CustomShape 3"/>
          <p:cNvSpPr/>
          <p:nvPr/>
        </p:nvSpPr>
        <p:spPr>
          <a:xfrm>
            <a:off x="3180945" y="1080407"/>
            <a:ext cx="2705430" cy="33474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1700" dirty="0" smtClean="0">
                <a:solidFill>
                  <a:srgbClr val="FFFFFF"/>
                </a:solidFill>
                <a:latin typeface="Arial"/>
              </a:rPr>
              <a:t>Question about statement</a:t>
            </a:r>
            <a:endParaRPr sz="1700" dirty="0"/>
          </a:p>
        </p:txBody>
      </p:sp>
    </p:spTree>
    <p:extLst>
      <p:ext uri="{BB962C8B-B14F-4D97-AF65-F5344CB8AC3E}">
        <p14:creationId xmlns:p14="http://schemas.microsoft.com/office/powerpoint/2010/main" val="297216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70" y="1498589"/>
            <a:ext cx="7848600" cy="45550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2000" y="5060776"/>
            <a:ext cx="436476" cy="730423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98476" y="5527540"/>
            <a:ext cx="1316124" cy="273223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stomShape 4"/>
          <p:cNvSpPr/>
          <p:nvPr/>
        </p:nvSpPr>
        <p:spPr>
          <a:xfrm>
            <a:off x="3284590" y="990600"/>
            <a:ext cx="2498560" cy="347162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1600" dirty="0">
                <a:solidFill>
                  <a:srgbClr val="FFFFFF"/>
                </a:solidFill>
              </a:rPr>
              <a:t>Response: </a:t>
            </a:r>
            <a:r>
              <a:rPr lang="en-US" sz="1600" i="1" dirty="0">
                <a:solidFill>
                  <a:srgbClr val="FFFFFF"/>
                </a:solidFill>
              </a:rPr>
              <a:t>Ding!</a:t>
            </a:r>
            <a:r>
              <a:rPr lang="en-US" sz="1600" dirty="0">
                <a:solidFill>
                  <a:srgbClr val="FFFFFF"/>
                </a:solidFill>
              </a:rPr>
              <a:t> or </a:t>
            </a:r>
            <a:r>
              <a:rPr lang="en-US" sz="1600" i="1" dirty="0">
                <a:solidFill>
                  <a:srgbClr val="FFFFFF"/>
                </a:solidFill>
              </a:rPr>
              <a:t>Buzz!</a:t>
            </a:r>
            <a:endParaRPr lang="en-US" sz="1600" dirty="0"/>
          </a:p>
        </p:txBody>
      </p:sp>
      <p:sp>
        <p:nvSpPr>
          <p:cNvPr id="5" name="TextShape 1"/>
          <p:cNvSpPr txBox="1"/>
          <p:nvPr/>
        </p:nvSpPr>
        <p:spPr>
          <a:xfrm>
            <a:off x="0" y="-76320"/>
            <a:ext cx="9067320" cy="1142640"/>
          </a:xfrm>
          <a:prstGeom prst="rect">
            <a:avLst/>
          </a:prstGeom>
        </p:spPr>
        <p:txBody>
          <a:bodyPr lIns="45720" tIns="45000" rIns="45720" bIns="45000" anchor="ctr"/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Franklin Gothic Book"/>
              </a:rPr>
              <a:t>Side Task 5 – </a:t>
            </a:r>
            <a:r>
              <a:rPr lang="en-US" sz="3600" u="sng" dirty="0">
                <a:solidFill>
                  <a:srgbClr val="FFFFFF"/>
                </a:solidFill>
                <a:latin typeface="Franklin Gothic Book"/>
              </a:rPr>
              <a:t>Written Sentences</a:t>
            </a:r>
            <a:endParaRPr sz="3600" dirty="0"/>
          </a:p>
        </p:txBody>
      </p:sp>
      <p:pic>
        <p:nvPicPr>
          <p:cNvPr id="8" name="default_ding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00400" y="1337762"/>
            <a:ext cx="609600" cy="609600"/>
          </a:xfrm>
          <a:prstGeom prst="rect">
            <a:avLst/>
          </a:prstGeom>
        </p:spPr>
      </p:pic>
      <p:pic>
        <p:nvPicPr>
          <p:cNvPr id="9" name="default_buzz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86587" y="13377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1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0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45720" tIns="45000" rIns="45720" bIns="45000" anchor="ctr"/>
          <a:lstStyle/>
          <a:p>
            <a:pPr algn="ctr"/>
            <a:r>
              <a:rPr lang="en-US" sz="4600" u="sng" dirty="0">
                <a:solidFill>
                  <a:srgbClr val="FFFFFF"/>
                </a:solidFill>
                <a:latin typeface="Franklin Gothic Book"/>
              </a:rPr>
              <a:t>Summary</a:t>
            </a:r>
            <a:endParaRPr u="sng" dirty="0"/>
          </a:p>
        </p:txBody>
      </p:sp>
      <p:sp>
        <p:nvSpPr>
          <p:cNvPr id="271" name="TextShape 2"/>
          <p:cNvSpPr txBox="1"/>
          <p:nvPr/>
        </p:nvSpPr>
        <p:spPr>
          <a:xfrm>
            <a:off x="457200" y="1757680"/>
            <a:ext cx="7543800" cy="304292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342900" indent="-342900">
              <a:buSzPct val="80000"/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FFFF"/>
                </a:solidFill>
                <a:latin typeface="Arial"/>
              </a:rPr>
              <a:t>The actual experiment will take 3 hours to complete.</a:t>
            </a:r>
            <a:endParaRPr sz="2200" dirty="0"/>
          </a:p>
          <a:p>
            <a:pPr marL="342900" indent="-342900">
              <a:lnSpc>
                <a:spcPct val="110000"/>
              </a:lnSpc>
              <a:buSzPct val="80000"/>
              <a:buFont typeface="Arial" pitchFamily="34" charset="0"/>
              <a:buChar char="•"/>
            </a:pPr>
            <a:endParaRPr lang="en-US" sz="2200" dirty="0" smtClean="0">
              <a:solidFill>
                <a:srgbClr val="FFFFFF"/>
              </a:solidFill>
              <a:latin typeface="Arial"/>
            </a:endParaRPr>
          </a:p>
          <a:p>
            <a:pPr marL="342900" indent="-342900">
              <a:lnSpc>
                <a:spcPct val="110000"/>
              </a:lnSpc>
              <a:buSzPct val="80000"/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FFFF"/>
                </a:solidFill>
                <a:latin typeface="Arial"/>
              </a:rPr>
              <a:t>Accumulated points </a:t>
            </a:r>
            <a:r>
              <a:rPr lang="en-US" sz="2200" dirty="0">
                <a:solidFill>
                  <a:srgbClr val="FFFFFF"/>
                </a:solidFill>
                <a:latin typeface="Arial"/>
              </a:rPr>
              <a:t>will determine </a:t>
            </a:r>
            <a:r>
              <a:rPr lang="en-US" sz="2200" dirty="0" smtClean="0">
                <a:solidFill>
                  <a:srgbClr val="FFFFFF"/>
                </a:solidFill>
                <a:latin typeface="Arial"/>
              </a:rPr>
              <a:t>bonus </a:t>
            </a:r>
            <a:r>
              <a:rPr lang="en-US" sz="2200" dirty="0">
                <a:solidFill>
                  <a:srgbClr val="FFFFFF"/>
                </a:solidFill>
                <a:latin typeface="Arial"/>
              </a:rPr>
              <a:t>(up to </a:t>
            </a:r>
            <a:r>
              <a:rPr lang="en-US" sz="2200" dirty="0">
                <a:solidFill>
                  <a:srgbClr val="00B050"/>
                </a:solidFill>
                <a:latin typeface="Arial"/>
              </a:rPr>
              <a:t>$40</a:t>
            </a:r>
            <a:r>
              <a:rPr lang="en-US" sz="2200" dirty="0">
                <a:solidFill>
                  <a:srgbClr val="FFFFFF"/>
                </a:solidFill>
                <a:latin typeface="Arial"/>
              </a:rPr>
              <a:t>).</a:t>
            </a:r>
            <a:endParaRPr sz="2200" dirty="0"/>
          </a:p>
          <a:p>
            <a:pPr marL="342900" indent="-342900">
              <a:lnSpc>
                <a:spcPct val="110000"/>
              </a:lnSpc>
              <a:buSzPct val="80000"/>
              <a:buFont typeface="Arial" pitchFamily="34" charset="0"/>
              <a:buChar char="•"/>
            </a:pPr>
            <a:endParaRPr lang="en-US" sz="2200" dirty="0" smtClean="0">
              <a:solidFill>
                <a:srgbClr val="FFFFFF"/>
              </a:solidFill>
              <a:latin typeface="Arial"/>
            </a:endParaRPr>
          </a:p>
          <a:p>
            <a:pPr marL="342900" indent="-342900">
              <a:lnSpc>
                <a:spcPct val="110000"/>
              </a:lnSpc>
              <a:buSzPct val="80000"/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FFFF"/>
                </a:solidFill>
                <a:latin typeface="Arial"/>
              </a:rPr>
              <a:t>Break periods still have the </a:t>
            </a:r>
            <a:r>
              <a:rPr lang="en-US" sz="2200" dirty="0" smtClean="0">
                <a:solidFill>
                  <a:srgbClr val="FF0000"/>
                </a:solidFill>
                <a:latin typeface="Arial"/>
              </a:rPr>
              <a:t>red button </a:t>
            </a:r>
            <a:r>
              <a:rPr lang="en-US" sz="2200" dirty="0" smtClean="0">
                <a:latin typeface="Arial"/>
              </a:rPr>
              <a:t>alert task</a:t>
            </a:r>
            <a:r>
              <a:rPr lang="en-US" sz="2200" dirty="0">
                <a:solidFill>
                  <a:srgbClr val="FFFFFF"/>
                </a:solidFill>
                <a:latin typeface="Arial"/>
              </a:rPr>
              <a:t>.</a:t>
            </a:r>
            <a:endParaRPr sz="2200" dirty="0"/>
          </a:p>
          <a:p>
            <a:pPr marL="342900" indent="-342900">
              <a:lnSpc>
                <a:spcPct val="110000"/>
              </a:lnSpc>
              <a:buSzPct val="80000"/>
              <a:buFont typeface="Arial" pitchFamily="34" charset="0"/>
              <a:buChar char="•"/>
            </a:pPr>
            <a:endParaRPr lang="en-US" sz="2200" dirty="0" smtClean="0">
              <a:solidFill>
                <a:srgbClr val="FFFFFF"/>
              </a:solidFill>
              <a:latin typeface="Arial"/>
            </a:endParaRPr>
          </a:p>
          <a:p>
            <a:pPr marL="342900" indent="-342900">
              <a:lnSpc>
                <a:spcPct val="110000"/>
              </a:lnSpc>
              <a:buSzPct val="80000"/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FFFF"/>
                </a:solidFill>
                <a:latin typeface="Arial"/>
              </a:rPr>
              <a:t>And </a:t>
            </a:r>
            <a:r>
              <a:rPr lang="en-US" sz="2200" dirty="0">
                <a:solidFill>
                  <a:srgbClr val="FFFFFF"/>
                </a:solidFill>
                <a:latin typeface="Arial"/>
              </a:rPr>
              <a:t>remember, have fun with it!</a:t>
            </a:r>
            <a:endParaRPr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40280"/>
            <a:ext cx="6019800" cy="36271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2600" y="609599"/>
            <a:ext cx="53799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u="sng" dirty="0">
                <a:solidFill>
                  <a:srgbClr val="FFFFFF"/>
                </a:solidFill>
              </a:rPr>
              <a:t>Game Design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3281466" y="1676400"/>
            <a:ext cx="2322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3 LCD Touchscreens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10199" y="2209800"/>
            <a:ext cx="2040371" cy="369704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45368" y="2209800"/>
            <a:ext cx="2007432" cy="369704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52800" y="2197947"/>
            <a:ext cx="2057400" cy="3708893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59524" y="3781321"/>
            <a:ext cx="30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1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45569" y="3781321"/>
            <a:ext cx="30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2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7984" y="3775394"/>
            <a:ext cx="30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3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378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" y="2543763"/>
            <a:ext cx="4343400" cy="25207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649771"/>
            <a:ext cx="4343400" cy="2520757"/>
          </a:xfrm>
          <a:prstGeom prst="rect">
            <a:avLst/>
          </a:prstGeom>
        </p:spPr>
      </p:pic>
      <p:sp>
        <p:nvSpPr>
          <p:cNvPr id="173" name="TextShape 1"/>
          <p:cNvSpPr txBox="1"/>
          <p:nvPr/>
        </p:nvSpPr>
        <p:spPr>
          <a:xfrm>
            <a:off x="838080" y="76320"/>
            <a:ext cx="7467120" cy="1142640"/>
          </a:xfrm>
          <a:prstGeom prst="rect">
            <a:avLst/>
          </a:prstGeom>
        </p:spPr>
        <p:txBody>
          <a:bodyPr lIns="45720" tIns="45000" rIns="45720" bIns="45000" anchor="ctr"/>
          <a:lstStyle/>
          <a:p>
            <a:pPr algn="ctr"/>
            <a:r>
              <a:rPr lang="en-US" sz="3600" u="sng" dirty="0">
                <a:solidFill>
                  <a:srgbClr val="FFFFFF"/>
                </a:solidFill>
                <a:latin typeface="Franklin Gothic Book"/>
              </a:rPr>
              <a:t>Game Design</a:t>
            </a:r>
            <a:endParaRPr sz="3600" dirty="0"/>
          </a:p>
        </p:txBody>
      </p:sp>
      <p:sp>
        <p:nvSpPr>
          <p:cNvPr id="174" name="CustomShape 2"/>
          <p:cNvSpPr/>
          <p:nvPr/>
        </p:nvSpPr>
        <p:spPr>
          <a:xfrm>
            <a:off x="216360" y="1779660"/>
            <a:ext cx="4005237" cy="7349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US" u="sng" dirty="0">
                <a:solidFill>
                  <a:srgbClr val="FFFFFF"/>
                </a:solidFill>
                <a:latin typeface="Arial"/>
              </a:rPr>
              <a:t>Primary </a:t>
            </a:r>
            <a:r>
              <a:rPr lang="en-US" u="sng" dirty="0" smtClean="0">
                <a:solidFill>
                  <a:srgbClr val="FFFFFF"/>
                </a:solidFill>
                <a:latin typeface="Arial"/>
              </a:rPr>
              <a:t>Missions</a:t>
            </a:r>
            <a:r>
              <a:rPr lang="en-US" dirty="0" smtClean="0">
                <a:solidFill>
                  <a:srgbClr val="FFFFFF"/>
                </a:solidFill>
                <a:latin typeface="Arial"/>
              </a:rPr>
              <a:t> 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  <a:latin typeface="Arial"/>
              </a:rPr>
              <a:t>Located on center screen</a:t>
            </a:r>
            <a:endParaRPr dirty="0"/>
          </a:p>
        </p:txBody>
      </p:sp>
      <p:sp>
        <p:nvSpPr>
          <p:cNvPr id="175" name="CustomShape 3"/>
          <p:cNvSpPr/>
          <p:nvPr/>
        </p:nvSpPr>
        <p:spPr>
          <a:xfrm>
            <a:off x="4606654" y="1779660"/>
            <a:ext cx="3983760" cy="7349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US" u="sng" dirty="0">
                <a:solidFill>
                  <a:srgbClr val="FFFFFF"/>
                </a:solidFill>
                <a:latin typeface="Arial"/>
              </a:rPr>
              <a:t>Side </a:t>
            </a:r>
            <a:r>
              <a:rPr lang="en-US" u="sng" dirty="0" smtClean="0">
                <a:solidFill>
                  <a:srgbClr val="FFFFFF"/>
                </a:solidFill>
                <a:latin typeface="Arial"/>
              </a:rPr>
              <a:t>Tasks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  <a:latin typeface="Arial"/>
              </a:rPr>
              <a:t>Located on all three screens</a:t>
            </a:r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1622703" y="4572000"/>
            <a:ext cx="1171073" cy="50595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467600" y="2982391"/>
            <a:ext cx="1311481" cy="207075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39193" y="3655424"/>
            <a:ext cx="1284453" cy="536717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24040" y="2764383"/>
            <a:ext cx="914760" cy="436017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11332" y="4114800"/>
            <a:ext cx="1303867" cy="4572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74" y="1807507"/>
            <a:ext cx="7123692" cy="4115773"/>
          </a:xfrm>
          <a:prstGeom prst="rect">
            <a:avLst/>
          </a:prstGeom>
        </p:spPr>
      </p:pic>
      <p:sp>
        <p:nvSpPr>
          <p:cNvPr id="267" name="TextShape 1"/>
          <p:cNvSpPr txBox="1"/>
          <p:nvPr/>
        </p:nvSpPr>
        <p:spPr>
          <a:xfrm>
            <a:off x="457200" y="272880"/>
            <a:ext cx="8229240" cy="1142640"/>
          </a:xfrm>
          <a:prstGeom prst="rect">
            <a:avLst/>
          </a:prstGeom>
        </p:spPr>
        <p:txBody>
          <a:bodyPr lIns="45720" tIns="45000" rIns="45720" bIns="45000" anchor="ctr"/>
          <a:lstStyle/>
          <a:p>
            <a:pPr algn="ctr"/>
            <a:r>
              <a:rPr lang="en-US" sz="3600" u="sng" dirty="0">
                <a:solidFill>
                  <a:srgbClr val="FFFFFF"/>
                </a:solidFill>
                <a:latin typeface="Franklin Gothic Book"/>
              </a:rPr>
              <a:t>Alerting Tasks</a:t>
            </a:r>
            <a:endParaRPr sz="3600" u="sng" dirty="0"/>
          </a:p>
        </p:txBody>
      </p:sp>
      <p:sp>
        <p:nvSpPr>
          <p:cNvPr id="268" name="TextShape 2"/>
          <p:cNvSpPr txBox="1"/>
          <p:nvPr/>
        </p:nvSpPr>
        <p:spPr>
          <a:xfrm>
            <a:off x="1905120" y="1415520"/>
            <a:ext cx="5257440" cy="336720"/>
          </a:xfrm>
          <a:prstGeom prst="rect">
            <a:avLst/>
          </a:prstGeom>
        </p:spPr>
        <p:txBody>
          <a:bodyPr lIns="90000" tIns="45000" rIns="90000" bIns="0" anchor="b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/>
              </a:rPr>
              <a:t>WARNING BUTTON</a:t>
            </a:r>
            <a:endParaRPr dirty="0"/>
          </a:p>
        </p:txBody>
      </p:sp>
      <p:sp>
        <p:nvSpPr>
          <p:cNvPr id="6" name="Rectangle 5"/>
          <p:cNvSpPr/>
          <p:nvPr/>
        </p:nvSpPr>
        <p:spPr>
          <a:xfrm>
            <a:off x="2235200" y="4416215"/>
            <a:ext cx="609600" cy="5334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default_click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2904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838200" y="304920"/>
            <a:ext cx="7467120" cy="1142640"/>
          </a:xfrm>
          <a:prstGeom prst="rect">
            <a:avLst/>
          </a:prstGeom>
        </p:spPr>
        <p:txBody>
          <a:bodyPr lIns="45720" tIns="45000" rIns="45720" bIns="45000" anchor="ctr"/>
          <a:lstStyle/>
          <a:p>
            <a:pPr algn="ctr"/>
            <a:r>
              <a:rPr lang="en-US" sz="3600" u="sng" dirty="0">
                <a:solidFill>
                  <a:srgbClr val="FFFFFF"/>
                </a:solidFill>
                <a:latin typeface="Franklin Gothic Book"/>
              </a:rPr>
              <a:t>Game Design</a:t>
            </a:r>
            <a:endParaRPr sz="3600" dirty="0"/>
          </a:p>
        </p:txBody>
      </p:sp>
      <p:sp>
        <p:nvSpPr>
          <p:cNvPr id="179" name="TextShape 2"/>
          <p:cNvSpPr txBox="1"/>
          <p:nvPr/>
        </p:nvSpPr>
        <p:spPr>
          <a:xfrm>
            <a:off x="609420" y="1600200"/>
            <a:ext cx="7924680" cy="47244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Arial"/>
              </a:rPr>
              <a:t>Experiment Duration</a:t>
            </a:r>
            <a:endParaRPr sz="2800" dirty="0"/>
          </a:p>
          <a:p>
            <a:endParaRPr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Arial"/>
              </a:rPr>
              <a:t>Primary mission = </a:t>
            </a:r>
            <a:r>
              <a:rPr lang="en-US" sz="2400" dirty="0" smtClean="0">
                <a:solidFill>
                  <a:srgbClr val="FFFFFF"/>
                </a:solidFill>
                <a:latin typeface="Arial"/>
              </a:rPr>
              <a:t>8 </a:t>
            </a:r>
            <a:r>
              <a:rPr lang="en-US" sz="2400" dirty="0">
                <a:solidFill>
                  <a:srgbClr val="FFFFFF"/>
                </a:solidFill>
                <a:latin typeface="Arial"/>
              </a:rPr>
              <a:t>to </a:t>
            </a:r>
            <a:r>
              <a:rPr lang="en-US" sz="2400" dirty="0" smtClean="0">
                <a:solidFill>
                  <a:srgbClr val="FFFFFF"/>
                </a:solidFill>
                <a:latin typeface="Arial"/>
              </a:rPr>
              <a:t>15 min</a:t>
            </a:r>
          </a:p>
          <a:p>
            <a:pPr marL="342900" indent="-342900">
              <a:buFont typeface="Arial" pitchFamily="34" charset="0"/>
              <a:buChar char="•"/>
            </a:pPr>
            <a:endParaRPr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Arial"/>
              </a:rPr>
              <a:t>Several missions comprise 1 block = 45 to 60 </a:t>
            </a:r>
            <a:r>
              <a:rPr lang="en-US" sz="2400" dirty="0" smtClean="0">
                <a:solidFill>
                  <a:srgbClr val="FFFFFF"/>
                </a:solidFill>
                <a:latin typeface="Arial"/>
              </a:rPr>
              <a:t>minutes</a:t>
            </a:r>
          </a:p>
          <a:p>
            <a:pPr marL="342900" indent="-342900">
              <a:buFont typeface="Arial" pitchFamily="34" charset="0"/>
              <a:buChar char="•"/>
            </a:pPr>
            <a:endParaRPr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Arial"/>
              </a:rPr>
              <a:t>Total game is 4 </a:t>
            </a:r>
            <a:r>
              <a:rPr lang="en-US" sz="2400" dirty="0" smtClean="0">
                <a:solidFill>
                  <a:srgbClr val="FFFFFF"/>
                </a:solidFill>
                <a:latin typeface="Arial"/>
              </a:rPr>
              <a:t>blocks* </a:t>
            </a:r>
            <a:r>
              <a:rPr lang="en-US" sz="2400" dirty="0">
                <a:solidFill>
                  <a:srgbClr val="FFFFFF"/>
                </a:solidFill>
                <a:latin typeface="Arial"/>
              </a:rPr>
              <a:t>= 3 </a:t>
            </a:r>
            <a:r>
              <a:rPr lang="en-US" sz="2400" dirty="0" smtClean="0">
                <a:solidFill>
                  <a:srgbClr val="FFFFFF"/>
                </a:solidFill>
                <a:latin typeface="Arial"/>
              </a:rPr>
              <a:t>hours</a:t>
            </a:r>
          </a:p>
          <a:p>
            <a:endParaRPr lang="en-US" sz="2400" dirty="0" smtClean="0">
              <a:solidFill>
                <a:srgbClr val="FFFFFF"/>
              </a:solidFill>
              <a:latin typeface="Arial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There will be a brief bathroom and snack break halfway through the experiment if desired.</a:t>
            </a:r>
            <a:endParaRPr lang="en-US" dirty="0" smtClean="0"/>
          </a:p>
          <a:p>
            <a:endParaRPr lang="en-US" dirty="0"/>
          </a:p>
          <a:p>
            <a:endParaRPr dirty="0"/>
          </a:p>
          <a:p>
            <a:r>
              <a:rPr lang="en-US" sz="1500" dirty="0" smtClean="0">
                <a:solidFill>
                  <a:srgbClr val="FFFFFF"/>
                </a:solidFill>
                <a:latin typeface="Arial"/>
              </a:rPr>
              <a:t>*Between the blocks, you will have </a:t>
            </a:r>
            <a:r>
              <a:rPr lang="en-US" sz="1500" b="1" i="1" u="sng" dirty="0" smtClean="0">
                <a:solidFill>
                  <a:srgbClr val="FFFFFF"/>
                </a:solidFill>
                <a:latin typeface="Arial"/>
              </a:rPr>
              <a:t>rest states</a:t>
            </a:r>
            <a:r>
              <a:rPr lang="en-US" sz="1500" b="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smtClean="0">
                <a:solidFill>
                  <a:srgbClr val="FFFFFF"/>
                </a:solidFill>
                <a:latin typeface="Arial"/>
              </a:rPr>
              <a:t>that last 3 to 4 minutes during which you are still being recorded. So please don’t move!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762120" y="304920"/>
            <a:ext cx="7470360" cy="1142640"/>
          </a:xfrm>
          <a:prstGeom prst="rect">
            <a:avLst/>
          </a:prstGeom>
        </p:spPr>
        <p:txBody>
          <a:bodyPr lIns="45720" tIns="45000" rIns="45720" bIns="45000" anchor="ctr"/>
          <a:lstStyle/>
          <a:p>
            <a:pPr algn="ctr"/>
            <a:r>
              <a:rPr lang="en-US" sz="3600" u="sng" dirty="0">
                <a:solidFill>
                  <a:srgbClr val="FFFFFF"/>
                </a:solidFill>
                <a:latin typeface="Franklin Gothic Book"/>
              </a:rPr>
              <a:t>Player Controls</a:t>
            </a:r>
            <a:endParaRPr sz="3600" dirty="0"/>
          </a:p>
        </p:txBody>
      </p:sp>
      <p:pic>
        <p:nvPicPr>
          <p:cNvPr id="182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381000" y="1447920"/>
            <a:ext cx="8429760" cy="38116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838080" y="304920"/>
            <a:ext cx="7467120" cy="1142640"/>
          </a:xfrm>
          <a:prstGeom prst="rect">
            <a:avLst/>
          </a:prstGeom>
        </p:spPr>
        <p:txBody>
          <a:bodyPr lIns="45720" tIns="45000" rIns="45720" bIns="45000" anchor="ctr"/>
          <a:lstStyle/>
          <a:p>
            <a:pPr algn="ctr"/>
            <a:r>
              <a:rPr lang="en-US" sz="3600" u="sng" dirty="0">
                <a:solidFill>
                  <a:srgbClr val="FFFFFF"/>
                </a:solidFill>
                <a:latin typeface="Franklin Gothic Book"/>
              </a:rPr>
              <a:t>Team Communication</a:t>
            </a:r>
            <a:endParaRPr sz="3600" dirty="0"/>
          </a:p>
        </p:txBody>
      </p:sp>
      <p:sp>
        <p:nvSpPr>
          <p:cNvPr id="184" name="TextShape 2"/>
          <p:cNvSpPr txBox="1"/>
          <p:nvPr/>
        </p:nvSpPr>
        <p:spPr>
          <a:xfrm>
            <a:off x="579174" y="1605516"/>
            <a:ext cx="7984931" cy="1213884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457200" indent="-457200">
              <a:buSzPct val="80000"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Arial"/>
              </a:rPr>
              <a:t>It’s important to communicate with your partner because</a:t>
            </a:r>
            <a:r>
              <a:rPr lang="en-US" sz="24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Arial"/>
              </a:rPr>
              <a:t>players will not be able to see each other’s screens. </a:t>
            </a:r>
            <a:endParaRPr sz="2400" dirty="0"/>
          </a:p>
        </p:txBody>
      </p:sp>
      <p:pic>
        <p:nvPicPr>
          <p:cNvPr id="18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2171279" y="2971800"/>
            <a:ext cx="4800720" cy="321344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710</TotalTime>
  <Words>838</Words>
  <Application>Microsoft Office PowerPoint</Application>
  <PresentationFormat>On-screen Show (4:3)</PresentationFormat>
  <Paragraphs>138</Paragraphs>
  <Slides>35</Slides>
  <Notes>16</Notes>
  <HiddenSlides>0</HiddenSlides>
  <MMClips>19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Technic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MoBI</dc:creator>
  <cp:lastModifiedBy>CES Lab</cp:lastModifiedBy>
  <cp:revision>115</cp:revision>
  <dcterms:modified xsi:type="dcterms:W3CDTF">2015-06-10T19:59:58Z</dcterms:modified>
</cp:coreProperties>
</file>